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3"/>
  </p:notesMasterIdLst>
  <p:handoutMasterIdLst>
    <p:handoutMasterId r:id="rId54"/>
  </p:handoutMasterIdLst>
  <p:sldIdLst>
    <p:sldId id="303" r:id="rId2"/>
    <p:sldId id="708" r:id="rId3"/>
    <p:sldId id="709" r:id="rId4"/>
    <p:sldId id="710" r:id="rId5"/>
    <p:sldId id="711" r:id="rId6"/>
    <p:sldId id="712" r:id="rId7"/>
    <p:sldId id="782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23" r:id="rId18"/>
    <p:sldId id="735" r:id="rId19"/>
    <p:sldId id="732" r:id="rId20"/>
    <p:sldId id="776" r:id="rId21"/>
    <p:sldId id="734" r:id="rId22"/>
    <p:sldId id="779" r:id="rId23"/>
    <p:sldId id="778" r:id="rId24"/>
    <p:sldId id="770" r:id="rId25"/>
    <p:sldId id="772" r:id="rId26"/>
    <p:sldId id="765" r:id="rId27"/>
    <p:sldId id="766" r:id="rId28"/>
    <p:sldId id="758" r:id="rId29"/>
    <p:sldId id="759" r:id="rId30"/>
    <p:sldId id="760" r:id="rId31"/>
    <p:sldId id="767" r:id="rId32"/>
    <p:sldId id="769" r:id="rId33"/>
    <p:sldId id="736" r:id="rId34"/>
    <p:sldId id="773" r:id="rId35"/>
    <p:sldId id="754" r:id="rId36"/>
    <p:sldId id="755" r:id="rId37"/>
    <p:sldId id="761" r:id="rId38"/>
    <p:sldId id="762" r:id="rId39"/>
    <p:sldId id="738" r:id="rId40"/>
    <p:sldId id="739" r:id="rId41"/>
    <p:sldId id="740" r:id="rId42"/>
    <p:sldId id="741" r:id="rId43"/>
    <p:sldId id="78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C6D254"/>
    <a:srgbClr val="B1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72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A%2384%20Newport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A%2384%20Newport\Copy%20of%20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A%2384%20Newport\Copy%20of%20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00900025\AppData\Local\Microsoft\Windows\Temporary%20Internet%20Files\Content.Outlook\V5824GET\Copy%20of%20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Sheet1!$B$2:$BB$2</c:f>
              <c:strCache>
                <c:ptCount val="53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133</c:v>
                </c:pt>
              </c:strCache>
            </c:strRef>
          </c:cat>
          <c:val>
            <c:numRef>
              <c:f>Sheet1!$B$3:$BB$3</c:f>
              <c:numCache>
                <c:formatCode>General</c:formatCode>
                <c:ptCount val="53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9634208"/>
        <c:axId val="269634768"/>
      </c:lineChart>
      <c:catAx>
        <c:axId val="26963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9634768"/>
        <c:crosses val="autoZero"/>
        <c:auto val="1"/>
        <c:lblAlgn val="ctr"/>
        <c:lblOffset val="100"/>
        <c:noMultiLvlLbl val="0"/>
      </c:catAx>
      <c:valAx>
        <c:axId val="269634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96342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Sheet1!$BW$15:$CQ$15</c:f>
              <c:numCache>
                <c:formatCode>General</c:formatCode>
                <c:ptCount val="21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 formatCode="0.00">
                  <c:v>1.5</c:v>
                </c:pt>
                <c:pt idx="13" formatCode="0.00">
                  <c:v>1.2</c:v>
                </c:pt>
                <c:pt idx="14" formatCode="0.00">
                  <c:v>3</c:v>
                </c:pt>
                <c:pt idx="15" formatCode="0.00">
                  <c:v>1.5</c:v>
                </c:pt>
                <c:pt idx="16" formatCode="0.00">
                  <c:v>0.9</c:v>
                </c:pt>
                <c:pt idx="17" formatCode="0.00">
                  <c:v>0.9</c:v>
                </c:pt>
                <c:pt idx="18" formatCode="0.00">
                  <c:v>2</c:v>
                </c:pt>
                <c:pt idx="19" formatCode="0.00">
                  <c:v>0.9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Sheet1!$BW$16:$CP$16</c:f>
              <c:numCache>
                <c:formatCode>General</c:formatCode>
                <c:ptCount val="20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  <c:pt idx="12" formatCode="0.00">
                  <c:v>15</c:v>
                </c:pt>
                <c:pt idx="13" formatCode="0.00">
                  <c:v>15</c:v>
                </c:pt>
                <c:pt idx="14" formatCode="0.00">
                  <c:v>13.7</c:v>
                </c:pt>
                <c:pt idx="15" formatCode="0.00">
                  <c:v>11.5</c:v>
                </c:pt>
                <c:pt idx="16" formatCode="0.00">
                  <c:v>9</c:v>
                </c:pt>
                <c:pt idx="17" formatCode="0.00">
                  <c:v>9.3000000000000007</c:v>
                </c:pt>
                <c:pt idx="18" formatCode="0.00">
                  <c:v>8.1999999999999993</c:v>
                </c:pt>
                <c:pt idx="19" formatCode="0.00">
                  <c:v>7.2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Sheet1!$BW$17:$CP$17</c:f>
              <c:numCache>
                <c:formatCode>General</c:formatCode>
                <c:ptCount val="20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  <c:pt idx="12" formatCode="0.00">
                  <c:v>26.4</c:v>
                </c:pt>
                <c:pt idx="13" formatCode="0.00">
                  <c:v>28.6</c:v>
                </c:pt>
                <c:pt idx="14" formatCode="0.00">
                  <c:v>31.2</c:v>
                </c:pt>
                <c:pt idx="15" formatCode="0.00">
                  <c:v>34.9</c:v>
                </c:pt>
                <c:pt idx="16" formatCode="0.00">
                  <c:v>34.9</c:v>
                </c:pt>
                <c:pt idx="17" formatCode="0.00">
                  <c:v>34.4</c:v>
                </c:pt>
                <c:pt idx="18" formatCode="0.00">
                  <c:v>35.299999999999997</c:v>
                </c:pt>
                <c:pt idx="19" formatCode="0.00">
                  <c:v>37.700000000000003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Sheet1!$BW$5:$CP$5</c:f>
              <c:strCache>
                <c:ptCount val="2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  <c:pt idx="12">
                  <c:v>#128
Jul</c:v>
                </c:pt>
                <c:pt idx="13">
                  <c:v>#128bis
Aug</c:v>
                </c:pt>
                <c:pt idx="14">
                  <c:v>#129
Oct</c:v>
                </c:pt>
                <c:pt idx="15">
                  <c:v>#129bis
Nov</c:v>
                </c:pt>
                <c:pt idx="16">
                  <c:v>#130
Jan</c:v>
                </c:pt>
                <c:pt idx="17">
                  <c:v>#131
Feb</c:v>
                </c:pt>
                <c:pt idx="18">
                  <c:v>#132
Apr</c:v>
                </c:pt>
                <c:pt idx="19">
                  <c:v>#133
May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29613200"/>
        <c:axId val="329613760"/>
      </c:barChart>
      <c:catAx>
        <c:axId val="3296132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613760"/>
        <c:crosses val="autoZero"/>
        <c:auto val="1"/>
        <c:lblAlgn val="ctr"/>
        <c:lblOffset val="100"/>
        <c:noMultiLvlLbl val="0"/>
      </c:catAx>
      <c:valAx>
        <c:axId val="329613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9613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442954318783795E-2"/>
          <c:y val="7.0921194296368284E-2"/>
          <c:w val="0.9071833983783999"/>
          <c:h val="8.06164723182936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Sheet1!$R$2:$BZ$2</c:f>
              <c:numCache>
                <c:formatCode>0</c:formatCode>
                <c:ptCount val="61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  <c:pt idx="53" formatCode="General">
                  <c:v>364</c:v>
                </c:pt>
                <c:pt idx="54" formatCode="General">
                  <c:v>423</c:v>
                </c:pt>
                <c:pt idx="55" formatCode="General">
                  <c:v>427</c:v>
                </c:pt>
                <c:pt idx="56" formatCode="General">
                  <c:v>503</c:v>
                </c:pt>
                <c:pt idx="57" formatCode="General">
                  <c:v>407</c:v>
                </c:pt>
                <c:pt idx="58" formatCode="General">
                  <c:v>432</c:v>
                </c:pt>
                <c:pt idx="59" formatCode="General">
                  <c:v>417</c:v>
                </c:pt>
                <c:pt idx="60" formatCode="General">
                  <c:v>561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Sheet1!$R$3:$BZ$3</c:f>
              <c:numCache>
                <c:formatCode>0</c:formatCode>
                <c:ptCount val="61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  <c:pt idx="53" formatCode="General">
                  <c:v>170</c:v>
                </c:pt>
                <c:pt idx="54" formatCode="General">
                  <c:v>185</c:v>
                </c:pt>
                <c:pt idx="55" formatCode="General">
                  <c:v>188</c:v>
                </c:pt>
                <c:pt idx="56" formatCode="General">
                  <c:v>160</c:v>
                </c:pt>
                <c:pt idx="57" formatCode="General">
                  <c:v>133</c:v>
                </c:pt>
                <c:pt idx="58" formatCode="General">
                  <c:v>193</c:v>
                </c:pt>
                <c:pt idx="59" formatCode="General">
                  <c:v>274</c:v>
                </c:pt>
                <c:pt idx="60" formatCode="General">
                  <c:v>154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Sheet1!$R$1:$BZ$1</c:f>
              <c:strCache>
                <c:ptCount val="6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  <c:pt idx="53">
                  <c:v>128</c:v>
                </c:pt>
                <c:pt idx="54">
                  <c:v>128bis</c:v>
                </c:pt>
                <c:pt idx="55">
                  <c:v>129</c:v>
                </c:pt>
                <c:pt idx="56">
                  <c:v>129bis</c:v>
                </c:pt>
                <c:pt idx="57">
                  <c:v>130</c:v>
                </c:pt>
                <c:pt idx="58">
                  <c:v>131</c:v>
                </c:pt>
                <c:pt idx="59">
                  <c:v>132</c:v>
                </c:pt>
                <c:pt idx="60">
                  <c:v>133</c:v>
                </c:pt>
              </c:strCache>
            </c:strRef>
          </c:cat>
          <c:val>
            <c:numRef>
              <c:f>Sheet1!$R$4:$BZ$4</c:f>
              <c:numCache>
                <c:formatCode>0</c:formatCode>
                <c:ptCount val="61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  <c:pt idx="53" formatCode="General">
                  <c:v>113</c:v>
                </c:pt>
                <c:pt idx="54" formatCode="General">
                  <c:v>90</c:v>
                </c:pt>
                <c:pt idx="55" formatCode="General">
                  <c:v>132</c:v>
                </c:pt>
                <c:pt idx="56" formatCode="General">
                  <c:v>158</c:v>
                </c:pt>
                <c:pt idx="57" formatCode="General">
                  <c:v>124</c:v>
                </c:pt>
                <c:pt idx="58" formatCode="General">
                  <c:v>138</c:v>
                </c:pt>
                <c:pt idx="59" formatCode="General">
                  <c:v>216</c:v>
                </c:pt>
                <c:pt idx="60" formatCode="General">
                  <c:v>198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2356480"/>
        <c:axId val="262357040"/>
      </c:barChart>
      <c:catAx>
        <c:axId val="262356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262357040"/>
        <c:crosses val="autoZero"/>
        <c:auto val="1"/>
        <c:lblAlgn val="ctr"/>
        <c:lblOffset val="100"/>
        <c:noMultiLvlLbl val="0"/>
      </c:catAx>
      <c:valAx>
        <c:axId val="26235704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262356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150173691677761"/>
          <c:y val="6.8056317364659391E-2"/>
          <c:w val="0.69091037977467507"/>
          <c:h val="0.17349772053316609"/>
        </c:manualLayout>
      </c:layout>
      <c:overlay val="0"/>
      <c:txPr>
        <a:bodyPr/>
        <a:lstStyle/>
        <a:p>
          <a:pPr>
            <a:defRPr sz="144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Sheet1!$P$6:$BY$6</c:f>
              <c:numCache>
                <c:formatCode>0</c:formatCode>
                <c:ptCount val="6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Sheet1!$P$7:$BY$7</c:f>
              <c:numCache>
                <c:formatCode>0</c:formatCode>
                <c:ptCount val="6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3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Sheet1!$P$8:$BY$8</c:f>
              <c:numCache>
                <c:formatCode>General</c:formatCode>
                <c:ptCount val="62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  <c:pt idx="52">
                  <c:v>7</c:v>
                </c:pt>
                <c:pt idx="53">
                  <c:v>2</c:v>
                </c:pt>
                <c:pt idx="54">
                  <c:v>1</c:v>
                </c:pt>
                <c:pt idx="55">
                  <c:v>2</c:v>
                </c:pt>
                <c:pt idx="56">
                  <c:v>5</c:v>
                </c:pt>
                <c:pt idx="59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Sheet1!$P$9:$BY$9</c:f>
              <c:numCache>
                <c:formatCode>General</c:formatCode>
                <c:ptCount val="62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Sheet1!$P$10:$BY$10</c:f>
              <c:numCache>
                <c:formatCode>General</c:formatCode>
                <c:ptCount val="62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  <c:pt idx="52">
                  <c:v>201</c:v>
                </c:pt>
                <c:pt idx="53">
                  <c:v>213</c:v>
                </c:pt>
                <c:pt idx="54">
                  <c:v>119</c:v>
                </c:pt>
                <c:pt idx="55">
                  <c:v>159</c:v>
                </c:pt>
                <c:pt idx="56">
                  <c:v>100</c:v>
                </c:pt>
                <c:pt idx="57">
                  <c:v>102</c:v>
                </c:pt>
                <c:pt idx="58">
                  <c:v>78</c:v>
                </c:pt>
                <c:pt idx="59">
                  <c:v>74</c:v>
                </c:pt>
                <c:pt idx="60">
                  <c:v>50</c:v>
                </c:pt>
                <c:pt idx="61">
                  <c:v>40</c:v>
                </c:pt>
              </c:numCache>
            </c:numRef>
          </c:val>
        </c:ser>
        <c:ser>
          <c:idx val="7"/>
          <c:order val="7"/>
          <c:tx>
            <c:strRef>
              <c:f>Sheet1!$A$11</c:f>
              <c:strCache>
                <c:ptCount val="1"/>
                <c:pt idx="0">
                  <c:v>r16 CR</c:v>
                </c:pt>
              </c:strCache>
            </c:strRef>
          </c:tx>
          <c:invertIfNegative val="0"/>
          <c:cat>
            <c:strRef>
              <c:f>Sheet1!$P$1:$BY$1</c:f>
              <c:strCache>
                <c:ptCount val="6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  <c:pt idx="54">
                  <c:v>128</c:v>
                </c:pt>
                <c:pt idx="55">
                  <c:v>128bis</c:v>
                </c:pt>
                <c:pt idx="56">
                  <c:v>129</c:v>
                </c:pt>
                <c:pt idx="57">
                  <c:v>129bis</c:v>
                </c:pt>
                <c:pt idx="58">
                  <c:v>130</c:v>
                </c:pt>
                <c:pt idx="59">
                  <c:v>131</c:v>
                </c:pt>
                <c:pt idx="60">
                  <c:v>132</c:v>
                </c:pt>
                <c:pt idx="61">
                  <c:v>133</c:v>
                </c:pt>
              </c:strCache>
            </c:strRef>
          </c:cat>
          <c:val>
            <c:numRef>
              <c:f>Sheet1!$P$11:$BY$11</c:f>
              <c:numCache>
                <c:formatCode>General</c:formatCode>
                <c:ptCount val="62"/>
                <c:pt idx="55">
                  <c:v>2</c:v>
                </c:pt>
                <c:pt idx="57">
                  <c:v>3</c:v>
                </c:pt>
                <c:pt idx="58">
                  <c:v>66</c:v>
                </c:pt>
                <c:pt idx="59">
                  <c:v>133</c:v>
                </c:pt>
                <c:pt idx="60">
                  <c:v>117</c:v>
                </c:pt>
                <c:pt idx="61">
                  <c:v>233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386608"/>
        <c:axId val="266821376"/>
        <c:axId val="0"/>
      </c:bar3DChart>
      <c:catAx>
        <c:axId val="428386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66821376"/>
        <c:crosses val="autoZero"/>
        <c:auto val="1"/>
        <c:lblAlgn val="ctr"/>
        <c:lblOffset val="100"/>
        <c:noMultiLvlLbl val="0"/>
      </c:catAx>
      <c:valAx>
        <c:axId val="26682137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428386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635231143351447"/>
          <c:y val="0.14506722881511286"/>
          <c:w val="0.50963540396548035"/>
          <c:h val="0.43171725585599424"/>
        </c:manualLayout>
      </c:layout>
      <c:overlay val="0"/>
      <c:txPr>
        <a:bodyPr/>
        <a:lstStyle/>
        <a:p>
          <a:pPr>
            <a:defRPr sz="1800"/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42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43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88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#84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Newport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Beach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CA, USA, 5-7 June 2019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SP-190395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SA#84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Newport Beach, CA</a:t>
            </a:r>
            <a:r>
              <a:rPr lang="en-GB" altLang="de-DE" sz="1200" dirty="0" smtClean="0">
                <a:solidFill>
                  <a:schemeClr val="bg1"/>
                </a:solidFill>
              </a:rPr>
              <a:t>, USA,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June 5-7, 2019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Frank Mademann, </a:t>
            </a:r>
            <a:r>
              <a:rPr lang="fr-FR" altLang="de-DE" sz="2400" dirty="0" err="1" smtClean="0">
                <a:latin typeface="Arial" panose="020B0604020202020204" pitchFamily="34" charset="0"/>
              </a:rPr>
              <a:t>outgoing</a:t>
            </a:r>
            <a:r>
              <a:rPr lang="fr-FR" altLang="de-DE" sz="2400" dirty="0" smtClean="0">
                <a:latin typeface="Arial" panose="020B0604020202020204" pitchFamily="34" charset="0"/>
              </a:rPr>
              <a:t> SA2 Chairman (Huawei)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dirty="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SA#84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2248780" y="6002332"/>
            <a:ext cx="1204518" cy="6354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431173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>
            <a:off x="1071951" y="6002333"/>
            <a:ext cx="1065365" cy="6352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188315" y="6002332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3830160" y="6008685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3570136" y="6002332"/>
            <a:ext cx="1397677" cy="12706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 flipV="1">
            <a:off x="5090432" y="6002332"/>
            <a:ext cx="1107566" cy="9021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201302" y="6010939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6296975" y="6008685"/>
            <a:ext cx="1169300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6430963" y="601503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3" name="Straight Connector 11"/>
          <p:cNvCxnSpPr>
            <a:cxnSpLocks noChangeShapeType="1"/>
          </p:cNvCxnSpPr>
          <p:nvPr/>
        </p:nvCxnSpPr>
        <p:spPr bwMode="auto">
          <a:xfrm>
            <a:off x="7590099" y="6015038"/>
            <a:ext cx="1275605" cy="0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7784670" y="6015038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65121"/>
              </p:ext>
            </p:extLst>
          </p:nvPr>
        </p:nvGraphicFramePr>
        <p:xfrm>
          <a:off x="161925" y="1048418"/>
          <a:ext cx="8802667" cy="496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>
            <a:off x="4924926" y="6054169"/>
            <a:ext cx="1217777" cy="5107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057632" y="6052612"/>
            <a:ext cx="1247704" cy="9488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242028" y="6050301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>
            <a:off x="715297" y="6065683"/>
            <a:ext cx="1235769" cy="1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899874" y="6052612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090107" y="6063624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3607457" y="6051385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 flipV="1">
            <a:off x="3406876" y="6057689"/>
            <a:ext cx="1390187" cy="15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828012" y="1439430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dirty="0">
                <a:latin typeface="Arial" panose="020B0604020202020204" pitchFamily="34" charset="0"/>
              </a:rPr>
              <a:t>Note: for </a:t>
            </a:r>
            <a:r>
              <a:rPr lang="de-DE" altLang="de-DE" sz="1200" dirty="0" smtClean="0">
                <a:latin typeface="Arial" panose="020B0604020202020204" pitchFamily="34" charset="0"/>
              </a:rPr>
              <a:t>5GS </a:t>
            </a:r>
            <a:r>
              <a:rPr lang="de-DE" altLang="de-DE" sz="1200" dirty="0">
                <a:latin typeface="Arial" panose="020B0604020202020204" pitchFamily="34" charset="0"/>
              </a:rPr>
              <a:t>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6260690" y="6059276"/>
            <a:ext cx="1199717" cy="1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6423834" y="6052612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>
            <a:off x="7566973" y="6062596"/>
            <a:ext cx="1363864" cy="2057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7790668" y="605261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  <a:endParaRPr lang="de-DE" altLang="de-DE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1852789"/>
              </p:ext>
            </p:extLst>
          </p:nvPr>
        </p:nvGraphicFramePr>
        <p:xfrm>
          <a:off x="22224" y="1070812"/>
          <a:ext cx="9205997" cy="51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none</a:t>
            </a:r>
          </a:p>
          <a:p>
            <a:pPr lvl="1" eaLnBrk="1" hangingPunct="1"/>
            <a:r>
              <a:rPr lang="en-GB" altLang="de-DE" sz="2000" dirty="0" smtClean="0"/>
              <a:t>R13: </a:t>
            </a:r>
            <a:r>
              <a:rPr lang="en-GB" altLang="de-DE" sz="2000" dirty="0"/>
              <a:t>	</a:t>
            </a:r>
            <a:r>
              <a:rPr lang="en-GB" altLang="de-DE" sz="2000" dirty="0" smtClean="0"/>
              <a:t>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 smtClean="0"/>
              <a:t>none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(1/2)</a:t>
            </a:r>
            <a:endParaRPr lang="de-DE" altLang="de-DE" sz="2800" b="1" dirty="0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1281231"/>
              </p:ext>
            </p:extLst>
          </p:nvPr>
        </p:nvGraphicFramePr>
        <p:xfrm>
          <a:off x="217488" y="1275007"/>
          <a:ext cx="8609012" cy="4999133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3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36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925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Ultra Reliable Low Latency Comm.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000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29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Cat B/C alignments with other WGs or specifically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required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(2/2)</a:t>
            </a:r>
            <a:endParaRPr lang="de-DE" altLang="de-DE" sz="2800" b="1" dirty="0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616200"/>
            <a:ext cx="8304213" cy="382269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CRs </a:t>
            </a:r>
            <a:r>
              <a:rPr lang="en-US" altLang="zh-CN" sz="1600" dirty="0"/>
              <a:t>agreed for TS 23.501 (</a:t>
            </a:r>
            <a:r>
              <a:rPr lang="en-US" altLang="zh-CN" sz="1600" dirty="0"/>
              <a:t>20+10 </a:t>
            </a:r>
            <a:r>
              <a:rPr lang="en-US" altLang="zh-CN" sz="1600" dirty="0"/>
              <a:t>CRs), TS 23.502 </a:t>
            </a:r>
            <a:r>
              <a:rPr lang="en-US" altLang="zh-CN" sz="1600" dirty="0"/>
              <a:t>(20+23 </a:t>
            </a:r>
            <a:r>
              <a:rPr lang="en-US" altLang="zh-CN" sz="1600" dirty="0"/>
              <a:t>CRs), TS 23.503 </a:t>
            </a:r>
            <a:r>
              <a:rPr lang="en-US" altLang="zh-CN" sz="1600" dirty="0"/>
              <a:t>(3+3 </a:t>
            </a:r>
            <a:r>
              <a:rPr lang="en-US" altLang="zh-CN" sz="1600" dirty="0"/>
              <a:t>CRs</a:t>
            </a:r>
            <a:r>
              <a:rPr lang="en-US" altLang="zh-CN" sz="1600" dirty="0"/>
              <a:t>)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i="1" dirty="0" smtClean="0"/>
              <a:t>(compare with Q1: </a:t>
            </a:r>
            <a:r>
              <a:rPr lang="en-US" sz="1200" i="1" dirty="0" smtClean="0"/>
              <a:t>CRs </a:t>
            </a:r>
            <a:r>
              <a:rPr lang="en-US" sz="1200" i="1" dirty="0"/>
              <a:t>agreed for TS 23.501 </a:t>
            </a:r>
            <a:r>
              <a:rPr lang="en-US" sz="1200" i="1" dirty="0" smtClean="0"/>
              <a:t>(27+27 </a:t>
            </a:r>
            <a:r>
              <a:rPr lang="en-US" sz="1200" i="1" dirty="0"/>
              <a:t>CRs), TS 23.502 </a:t>
            </a:r>
            <a:r>
              <a:rPr lang="en-US" sz="1200" i="1" dirty="0" smtClean="0"/>
              <a:t>(39+36 </a:t>
            </a:r>
            <a:r>
              <a:rPr lang="en-US" sz="1200" i="1" dirty="0"/>
              <a:t>CRs), TS 23.503 </a:t>
            </a:r>
            <a:r>
              <a:rPr lang="en-US" sz="1200" i="1" dirty="0" smtClean="0"/>
              <a:t>(11+9 </a:t>
            </a:r>
            <a:r>
              <a:rPr lang="en-US" sz="1200" i="1" dirty="0"/>
              <a:t>CRs</a:t>
            </a:r>
            <a:r>
              <a:rPr lang="en-US" sz="1200" i="1" dirty="0" smtClean="0"/>
              <a:t>))</a:t>
            </a:r>
            <a:endParaRPr lang="de-DE" sz="1200" i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1</a:t>
            </a:r>
            <a:r>
              <a:rPr lang="en-US" sz="1600" dirty="0" smtClean="0"/>
              <a:t> CR </a:t>
            </a:r>
            <a:r>
              <a:rPr lang="en-US" sz="1600" dirty="0"/>
              <a:t>agreed for </a:t>
            </a:r>
            <a:r>
              <a:rPr lang="en-US" sz="1600" dirty="0" smtClean="0"/>
              <a:t>TS </a:t>
            </a:r>
            <a:r>
              <a:rPr lang="en-US" sz="1600" dirty="0" smtClean="0"/>
              <a:t>23.401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/>
              <a:t>Maintenance </a:t>
            </a:r>
            <a:r>
              <a:rPr lang="en-US" sz="1600" dirty="0"/>
              <a:t>effort </a:t>
            </a:r>
            <a:r>
              <a:rPr lang="en-US" sz="1600" dirty="0" smtClean="0"/>
              <a:t>decreases further. See also SA2 work planning sheet.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Essential </a:t>
            </a:r>
            <a:r>
              <a:rPr lang="en-US" sz="1600" dirty="0" smtClean="0"/>
              <a:t>corrections, </a:t>
            </a:r>
            <a:r>
              <a:rPr lang="en-US" sz="1600" dirty="0"/>
              <a:t>further aligning with the work from other WGs</a:t>
            </a:r>
            <a:endParaRPr lang="de-DE" sz="16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735197"/>
              </p:ext>
            </p:extLst>
          </p:nvPr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100%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8406868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 &gt; 100%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48013"/>
            <a:ext cx="8280400" cy="330993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defRPr/>
            </a:pPr>
            <a:r>
              <a:rPr lang="en-US" altLang="zh-CN" sz="1600" dirty="0" smtClean="0"/>
              <a:t>Concluded </a:t>
            </a:r>
            <a:r>
              <a:rPr lang="en-US" altLang="zh-CN" sz="1600" dirty="0"/>
              <a:t>from SA2 perspective</a:t>
            </a:r>
          </a:p>
          <a:p>
            <a:pPr lvl="1">
              <a:defRPr/>
            </a:pPr>
            <a:r>
              <a:rPr lang="en-US" altLang="zh-CN" sz="1600" dirty="0"/>
              <a:t>Some final question to RAN (WGs) </a:t>
            </a:r>
            <a:r>
              <a:rPr lang="en-GB" altLang="zh-CN" sz="1600" dirty="0"/>
              <a:t>on whether it is feasible to add an indicator for RLOS in RRC</a:t>
            </a:r>
            <a:endParaRPr lang="en-US" altLang="zh-CN" sz="1600" dirty="0"/>
          </a:p>
          <a:p>
            <a:r>
              <a:rPr lang="de-DE" altLang="zh-CN" sz="2000" dirty="0"/>
              <a:t>RAN impacts or dependencies</a:t>
            </a:r>
          </a:p>
          <a:p>
            <a:pPr lvl="1"/>
            <a:r>
              <a:rPr lang="en-GB" altLang="zh-CN" sz="1600" dirty="0"/>
              <a:t>LS to RAN, RAN2/3 on feasibility of an RLOS indicator in RRC (</a:t>
            </a:r>
            <a:r>
              <a:rPr lang="en-US" altLang="zh-CN" sz="1600" dirty="0"/>
              <a:t>S2-1906806 containing a CR that SA can approve if RAN answer is positive</a:t>
            </a:r>
            <a:r>
              <a:rPr lang="en-GB" altLang="zh-CN" sz="1600" dirty="0"/>
              <a:t>)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  <a:p>
            <a:pPr lvl="1"/>
            <a:r>
              <a:rPr lang="en-US" altLang="zh-CN" sz="1600" dirty="0"/>
              <a:t>potential stage 2 update based on RAN feedback</a:t>
            </a:r>
            <a:endParaRPr lang="de-DE" altLang="zh-CN" sz="1600" dirty="0"/>
          </a:p>
          <a:p>
            <a:pPr lvl="1"/>
            <a:endParaRPr lang="de-DE" sz="1600" dirty="0"/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56063524"/>
              </p:ext>
            </p:extLst>
          </p:nvPr>
        </p:nvGraphicFramePr>
        <p:xfrm>
          <a:off x="179388" y="1376363"/>
          <a:ext cx="8569325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85345"/>
                <a:gridCol w="4413631"/>
                <a:gridCol w="1224136"/>
                <a:gridCol w="711464"/>
                <a:gridCol w="934749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85%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25297"/>
            <a:ext cx="8554480" cy="35326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Specification </a:t>
            </a:r>
            <a:r>
              <a:rPr lang="en-US" altLang="zh-CN" sz="1400" dirty="0"/>
              <a:t>of Trusted N3GPP network in TS23.501 and  TS 23.502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</a:t>
            </a:r>
            <a:r>
              <a:rPr lang="en-US" altLang="zh-CN" sz="1400" dirty="0"/>
              <a:t>W-5GAN specification (Registration and Connection Management, Session management, Identifiers, Protocol stack, Connection, Registration and Mobility Management procedures, Session Management procedures, User Profile management procedures</a:t>
            </a:r>
            <a:r>
              <a:rPr lang="en-US" altLang="zh-CN" sz="14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TS 23.316 provided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Exception requested for non-3GPP device and W-5GAN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/>
              <a:t>RAN </a:t>
            </a:r>
            <a:r>
              <a:rPr lang="en-US" sz="1800" dirty="0"/>
              <a:t>impact/dependency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/>
              <a:t>Next steps:</a:t>
            </a:r>
          </a:p>
          <a:p>
            <a:pPr lvl="1"/>
            <a:r>
              <a:rPr lang="en-US" altLang="zh-CN" sz="1400" dirty="0"/>
              <a:t>Complete outstanding normative issues, when the requested exception is granted</a:t>
            </a:r>
          </a:p>
          <a:p>
            <a:pPr lvl="1"/>
            <a:r>
              <a:rPr lang="en-US" altLang="zh-CN" sz="1400" dirty="0" smtClean="0"/>
              <a:t>maintenance</a:t>
            </a:r>
            <a:endParaRPr lang="en-US" altLang="zh-CN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Rel-15 Maintenance 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323849" y="3028393"/>
            <a:ext cx="8555456" cy="5066699"/>
          </a:xfrm>
        </p:spPr>
        <p:txBody>
          <a:bodyPr/>
          <a:lstStyle/>
          <a:p>
            <a:r>
              <a:rPr lang="de-DE" altLang="de-DE" sz="1800" dirty="0" smtClean="0"/>
              <a:t>Progress </a:t>
            </a:r>
            <a:r>
              <a:rPr lang="de-DE" altLang="de-DE" sz="1800" dirty="0"/>
              <a:t>since SA#83</a:t>
            </a:r>
          </a:p>
          <a:p>
            <a:pPr lvl="1"/>
            <a:r>
              <a:rPr lang="en-US" altLang="zh-CN" sz="1400" dirty="0"/>
              <a:t>CRs on performance measurement to TS 23.50/23.502/23.503 </a:t>
            </a:r>
            <a:r>
              <a:rPr lang="en-US" altLang="de-DE" sz="1400" dirty="0"/>
              <a:t>were agreed</a:t>
            </a:r>
          </a:p>
          <a:p>
            <a:pPr lvl="1"/>
            <a:r>
              <a:rPr lang="en-US" altLang="de-DE" sz="1400" dirty="0"/>
              <a:t>CRs o</a:t>
            </a:r>
            <a:r>
              <a:rPr lang="en-US" altLang="zh-CN" sz="1400" dirty="0"/>
              <a:t>n MA-PDU Session establishment/modification and release call flow were agreed</a:t>
            </a:r>
          </a:p>
          <a:p>
            <a:pPr lvl="1"/>
            <a:r>
              <a:rPr lang="en-GB" altLang="zh-CN" sz="1400" dirty="0"/>
              <a:t>CRs on MA PDU </a:t>
            </a:r>
            <a:r>
              <a:rPr lang="en-GB" altLang="zh-CN" sz="1400" dirty="0" err="1"/>
              <a:t>QoS</a:t>
            </a:r>
            <a:r>
              <a:rPr lang="en-GB" altLang="zh-CN" sz="1400" dirty="0"/>
              <a:t> Aspect were agreed</a:t>
            </a:r>
          </a:p>
          <a:p>
            <a:pPr lvl="1"/>
            <a:r>
              <a:rPr lang="en-US" altLang="zh-CN" sz="1400" dirty="0"/>
              <a:t>T</a:t>
            </a:r>
            <a:r>
              <a:rPr lang="en-GB" altLang="zh-CN" sz="1400" dirty="0" err="1"/>
              <a:t>raffic</a:t>
            </a:r>
            <a:r>
              <a:rPr lang="en-GB" altLang="zh-CN" sz="1400" dirty="0"/>
              <a:t> switching for GBR </a:t>
            </a:r>
            <a:r>
              <a:rPr lang="en-GB" altLang="zh-CN" sz="1400" dirty="0" err="1"/>
              <a:t>QoS</a:t>
            </a:r>
            <a:r>
              <a:rPr lang="en-GB" altLang="zh-CN" sz="1400" dirty="0"/>
              <a:t> flow was discussed, the agreed CRs may need further discussion</a:t>
            </a:r>
          </a:p>
          <a:p>
            <a:pPr lvl="1"/>
            <a:r>
              <a:rPr lang="en-US" altLang="zh-CN" sz="1400" dirty="0"/>
              <a:t>Exception request on </a:t>
            </a:r>
            <a:r>
              <a:rPr lang="en-GB" altLang="zh-CN" sz="1400" dirty="0"/>
              <a:t>EPC IWK for MA-PDU session and Network based be-activation of UP for Non-3GPP</a:t>
            </a:r>
            <a:endParaRPr lang="en-US" altLang="zh-CN" sz="1400" dirty="0"/>
          </a:p>
          <a:p>
            <a:r>
              <a:rPr lang="de-DE" altLang="zh-CN" sz="1800" dirty="0" smtClean="0"/>
              <a:t>RAN </a:t>
            </a:r>
            <a:r>
              <a:rPr lang="de-DE" altLang="zh-CN" sz="1800" dirty="0"/>
              <a:t>impacts or dependencies</a:t>
            </a:r>
          </a:p>
          <a:p>
            <a:pPr lvl="1"/>
            <a:r>
              <a:rPr lang="de-DE" altLang="de-DE" sz="1400" dirty="0"/>
              <a:t>None identified</a:t>
            </a:r>
          </a:p>
          <a:p>
            <a:r>
              <a:rPr lang="de-DE" altLang="de-DE" sz="1800" dirty="0"/>
              <a:t>Next steps</a:t>
            </a:r>
            <a:endParaRPr lang="zh-CN" altLang="zh-CN" sz="1400" dirty="0"/>
          </a:p>
          <a:p>
            <a:pPr lvl="1"/>
            <a:r>
              <a:rPr lang="en-US" altLang="zh-CN" sz="1400" dirty="0"/>
              <a:t>Finalize </a:t>
            </a:r>
            <a:r>
              <a:rPr lang="en-US" altLang="zh-CN" sz="1400" dirty="0" smtClean="0"/>
              <a:t>outstanding aspects, when the exception is granted.</a:t>
            </a:r>
            <a:endParaRPr lang="en-US" altLang="zh-CN" sz="1400" dirty="0"/>
          </a:p>
          <a:p>
            <a:pPr lvl="1"/>
            <a:r>
              <a:rPr lang="de-DE" altLang="zh-CN" sz="1400" dirty="0"/>
              <a:t>Maintenance</a:t>
            </a:r>
            <a:endParaRPr lang="de-DE" altLang="de-DE" sz="16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74638"/>
            <a:ext cx="711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2.3) Rel-16 and later Work and </a:t>
            </a:r>
            <a:r>
              <a:rPr lang="en-US" altLang="de-DE" sz="2800" b="1" kern="0" dirty="0" err="1" smtClean="0"/>
              <a:t>Maint</a:t>
            </a:r>
            <a:r>
              <a:rPr lang="en-US" altLang="de-DE" sz="2800" b="1" kern="0" dirty="0" smtClean="0"/>
              <a:t>. (</a:t>
            </a:r>
            <a:r>
              <a:rPr lang="en-US" altLang="de-DE" sz="2800" b="1" kern="0" dirty="0" smtClean="0"/>
              <a:t>3/23)</a:t>
            </a:r>
            <a:endParaRPr lang="de-DE" altLang="de-DE" sz="2800" b="1" kern="0" dirty="0" smtClean="0"/>
          </a:p>
        </p:txBody>
      </p:sp>
      <p:graphicFrame>
        <p:nvGraphicFramePr>
          <p:cNvPr id="8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56698318"/>
              </p:ext>
            </p:extLst>
          </p:nvPr>
        </p:nvGraphicFramePr>
        <p:xfrm>
          <a:off x="179388" y="1376363"/>
          <a:ext cx="8569325" cy="163779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6922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996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45445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34308" marB="34308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67529" marB="6752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 &gt; 85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</a:p>
                  </a:txBody>
                  <a:tcPr marL="91443" marR="91443" marT="34308" marB="34308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886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4/23)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9711470"/>
              </p:ext>
            </p:extLst>
          </p:nvPr>
        </p:nvGraphicFramePr>
        <p:xfrm>
          <a:off x="179388" y="1376363"/>
          <a:ext cx="8569325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29041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5511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25511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75%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2925296"/>
            <a:ext cx="8404754" cy="3532653"/>
          </a:xfrm>
        </p:spPr>
        <p:txBody>
          <a:bodyPr/>
          <a:lstStyle/>
          <a:p>
            <a:r>
              <a:rPr lang="de-DE" altLang="de-DE" sz="1800" dirty="0" smtClean="0"/>
              <a:t>Progress </a:t>
            </a:r>
            <a:r>
              <a:rPr lang="de-DE" altLang="de-DE" sz="1800" dirty="0"/>
              <a:t>since SA#83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>
                <a:ea typeface="Gulim" panose="020B0600000101010101" pitchFamily="34" charset="-127"/>
              </a:rPr>
              <a:t>Last </a:t>
            </a:r>
            <a:r>
              <a:rPr lang="en-US" altLang="ko-KR" sz="1400" dirty="0">
                <a:ea typeface="Gulim" panose="020B0600000101010101" pitchFamily="34" charset="-127"/>
              </a:rPr>
              <a:t>remaining </a:t>
            </a:r>
            <a:r>
              <a:rPr lang="en-US" altLang="ko-KR" sz="1400" dirty="0" smtClean="0">
                <a:ea typeface="Gulim" panose="020B0600000101010101" pitchFamily="34" charset="-127"/>
              </a:rPr>
              <a:t>study </a:t>
            </a:r>
            <a:r>
              <a:rPr lang="de-DE" altLang="ko-KR" sz="1400" dirty="0" smtClean="0">
                <a:ea typeface="Gulim" panose="020B0600000101010101" pitchFamily="34" charset="-127"/>
              </a:rPr>
              <a:t>key </a:t>
            </a:r>
            <a:r>
              <a:rPr lang="de-DE" altLang="ko-KR" sz="1400" dirty="0">
                <a:ea typeface="Gulim" panose="020B0600000101010101" pitchFamily="34" charset="-127"/>
              </a:rPr>
              <a:t>issue,</a:t>
            </a:r>
            <a:r>
              <a:rPr lang="en-US" altLang="ko-KR" sz="1400" dirty="0">
                <a:ea typeface="Gulim" panose="020B0600000101010101" pitchFamily="34" charset="-127"/>
              </a:rPr>
              <a:t> KI#15 (Enhancements to assist Application Adjustment) </a:t>
            </a:r>
            <a:r>
              <a:rPr lang="de-DE" altLang="ko-KR" sz="1400" dirty="0" smtClean="0">
                <a:ea typeface="Gulim" panose="020B0600000101010101" pitchFamily="34" charset="-127"/>
              </a:rPr>
              <a:t>concluded</a:t>
            </a:r>
            <a:r>
              <a:rPr lang="en-GB" altLang="ko-KR" sz="1400" dirty="0"/>
              <a:t>.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 smtClean="0">
                <a:ea typeface="Gulim" panose="020B0600000101010101" pitchFamily="34" charset="-127"/>
              </a:rPr>
              <a:t>New </a:t>
            </a:r>
            <a:r>
              <a:rPr lang="en-US" altLang="ko-KR" sz="1400" dirty="0">
                <a:ea typeface="Gulim" panose="020B0600000101010101" pitchFamily="34" charset="-127"/>
              </a:rPr>
              <a:t>TS </a:t>
            </a:r>
            <a:r>
              <a:rPr lang="en-US" altLang="ko-KR" sz="1400" dirty="0" smtClean="0">
                <a:ea typeface="Gulim" panose="020B0600000101010101" pitchFamily="34" charset="-127"/>
              </a:rPr>
              <a:t>23.287 progressed</a:t>
            </a:r>
            <a:r>
              <a:rPr lang="en-GB" altLang="ko-KR" sz="1400" dirty="0">
                <a:ea typeface="Gulim" panose="020B0600000101010101" pitchFamily="34" charset="-127"/>
              </a:rPr>
              <a:t> </a:t>
            </a:r>
            <a:r>
              <a:rPr lang="en-GB" altLang="ko-KR" sz="1400" dirty="0" smtClean="0">
                <a:ea typeface="Gulim" panose="020B0600000101010101" pitchFamily="34" charset="-127"/>
              </a:rPr>
              <a:t>and is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provided for </a:t>
            </a:r>
            <a:r>
              <a:rPr lang="en-US" altLang="ko-KR" sz="14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 smtClean="0"/>
              <a:t>CRs </a:t>
            </a:r>
            <a:r>
              <a:rPr lang="en-US" altLang="ko-KR" sz="1400" dirty="0"/>
              <a:t>to TS 23.501/23.503 and </a:t>
            </a:r>
            <a:r>
              <a:rPr lang="en-US" altLang="ko-KR" sz="1400" dirty="0" err="1"/>
              <a:t>pCR</a:t>
            </a:r>
            <a:r>
              <a:rPr lang="en-US" altLang="ko-KR" sz="1400" dirty="0"/>
              <a:t> to TS 23.288 agreed.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Exception requested for finalizing </a:t>
            </a:r>
            <a:r>
              <a:rPr lang="de-DE" altLang="ko-KR" sz="1400" dirty="0"/>
              <a:t>normative work</a:t>
            </a:r>
            <a:r>
              <a:rPr lang="en-US" altLang="zh-CN" sz="1400" dirty="0"/>
              <a:t>.</a:t>
            </a:r>
            <a:endParaRPr lang="en-US" altLang="ko-KR" sz="1400" dirty="0">
              <a:ea typeface="Gulim" panose="020B0600000101010101" pitchFamily="34" charset="-127"/>
            </a:endParaRPr>
          </a:p>
          <a:p>
            <a:r>
              <a:rPr lang="de-DE" altLang="de-DE" sz="1800" dirty="0"/>
              <a:t>RAN impacts or dependencies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RAN: NR PC5 unicast/groupcast/broadcast (e.g. </a:t>
            </a:r>
            <a:r>
              <a:rPr lang="en-GB" altLang="ko-KR" sz="1400" dirty="0"/>
              <a:t>PC5 </a:t>
            </a:r>
            <a:r>
              <a:rPr lang="en-GB" altLang="ko-KR" sz="1400" dirty="0" err="1"/>
              <a:t>QoS</a:t>
            </a:r>
            <a:r>
              <a:rPr lang="en-GB" altLang="ko-KR" sz="1400" dirty="0"/>
              <a:t> details, PC5 Signalling for unicast), </a:t>
            </a:r>
            <a:br>
              <a:rPr lang="en-GB" altLang="ko-KR" sz="1400" dirty="0"/>
            </a:br>
            <a:r>
              <a:rPr lang="en-GB" altLang="ko-KR" sz="1400" dirty="0"/>
              <a:t>	      </a:t>
            </a:r>
            <a:r>
              <a:rPr lang="en-US" altLang="ko-KR" sz="1400" dirty="0"/>
              <a:t>Cross-RAT PC5 control authorization in EPS, </a:t>
            </a:r>
            <a:r>
              <a:rPr lang="en-GB" altLang="ko-KR" sz="1400" dirty="0"/>
              <a:t/>
            </a:r>
            <a:br>
              <a:rPr lang="en-GB" altLang="ko-KR" sz="1400" dirty="0"/>
            </a:br>
            <a:r>
              <a:rPr lang="en-GB" altLang="ko-KR" sz="1400" dirty="0"/>
              <a:t>          Combinations of </a:t>
            </a:r>
            <a:r>
              <a:rPr lang="en-GB" altLang="ko-KR" sz="1400" dirty="0" err="1"/>
              <a:t>Uu</a:t>
            </a:r>
            <a:r>
              <a:rPr lang="en-GB" altLang="ko-KR" sz="1400" dirty="0"/>
              <a:t> </a:t>
            </a:r>
            <a:r>
              <a:rPr lang="en-GB" altLang="ko-KR" sz="1400" dirty="0" err="1"/>
              <a:t>QoS</a:t>
            </a:r>
            <a:r>
              <a:rPr lang="en-GB" altLang="ko-KR" sz="1400" dirty="0"/>
              <a:t> characteristics values – One LS ask RAN1 for feedback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SA3: </a:t>
            </a:r>
            <a:r>
              <a:rPr lang="en-US" altLang="de-DE" sz="1400" dirty="0"/>
              <a:t>PC5 unicast and </a:t>
            </a:r>
            <a:r>
              <a:rPr lang="en-US" altLang="de-DE" sz="1400" dirty="0" err="1"/>
              <a:t>groupcast</a:t>
            </a:r>
            <a:r>
              <a:rPr lang="en-US" altLang="de-DE" sz="1400" dirty="0"/>
              <a:t> security protection</a:t>
            </a:r>
            <a:endParaRPr lang="de-DE" altLang="de-DE" sz="1400" dirty="0"/>
          </a:p>
          <a:p>
            <a:r>
              <a:rPr lang="de-DE" altLang="de-DE" sz="180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</a:t>
            </a:r>
            <a:r>
              <a:rPr lang="en-US" altLang="zh-CN" sz="1400" dirty="0"/>
              <a:t>, when the </a:t>
            </a:r>
            <a:r>
              <a:rPr lang="en-US" altLang="zh-CN" sz="1400" dirty="0" smtClean="0"/>
              <a:t>requested exception </a:t>
            </a:r>
            <a:r>
              <a:rPr lang="en-US" altLang="zh-CN" sz="1400" dirty="0"/>
              <a:t>i</a:t>
            </a:r>
            <a:r>
              <a:rPr lang="en-US" altLang="zh-CN" sz="1400" dirty="0" smtClean="0"/>
              <a:t>s granted.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zh-CN" sz="1400" dirty="0" smtClean="0"/>
              <a:t>Maintenance</a:t>
            </a:r>
            <a:endParaRPr lang="de-DE" altLang="zh-CN" sz="1400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5/23)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1424837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94 &gt; 100%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&gt; 85%</a:t>
                      </a: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20988"/>
            <a:ext cx="8099425" cy="340225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SA#83</a:t>
            </a:r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Last remaining study </a:t>
            </a:r>
            <a:r>
              <a:rPr lang="en-US" altLang="zh-CN" sz="1600" dirty="0"/>
              <a:t>KI#14 concluded</a:t>
            </a:r>
            <a:endParaRPr lang="zh-CN" altLang="zh-CN" sz="1400" dirty="0"/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Controversial normative issues resolved</a:t>
            </a:r>
          </a:p>
          <a:p>
            <a:pPr lvl="1">
              <a:spcBef>
                <a:spcPts val="0"/>
              </a:spcBef>
              <a:defRPr/>
            </a:pPr>
            <a:r>
              <a:rPr lang="en-GB" altLang="zh-CN" sz="1600" dirty="0" smtClean="0"/>
              <a:t>New TS 23.288 progressed and provided for approval</a:t>
            </a:r>
            <a:endParaRPr lang="en-US" altLang="zh-CN" sz="1600" dirty="0"/>
          </a:p>
          <a:p>
            <a:pPr>
              <a:defRPr/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dependences:</a:t>
            </a:r>
          </a:p>
          <a:p>
            <a:pPr lvl="1">
              <a:defRPr/>
            </a:pPr>
            <a:r>
              <a:rPr lang="en-US" altLang="de-DE" sz="1600" dirty="0"/>
              <a:t>Feedback from RAN3 on input data on Performance Measurements relevant to determine User Data Congestion Analytics</a:t>
            </a:r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 smtClean="0"/>
              <a:t>Finalise </a:t>
            </a:r>
            <a:r>
              <a:rPr lang="en-GB" altLang="zh-CN" sz="1600" dirty="0"/>
              <a:t>normative work </a:t>
            </a:r>
            <a:r>
              <a:rPr lang="en-GB" altLang="zh-CN" sz="1600" dirty="0" smtClean="0"/>
              <a:t>by </a:t>
            </a:r>
            <a:r>
              <a:rPr lang="en-GB" altLang="zh-CN" sz="1600" dirty="0"/>
              <a:t>resolve the open issues, </a:t>
            </a:r>
            <a:r>
              <a:rPr lang="en-US" altLang="zh-CN" sz="1600" dirty="0"/>
              <a:t>which </a:t>
            </a:r>
            <a:r>
              <a:rPr lang="en-GB" altLang="zh-CN" sz="1600" dirty="0"/>
              <a:t>are mostly related to alignment between SA2 and </a:t>
            </a:r>
            <a:r>
              <a:rPr lang="en-GB" altLang="zh-CN" sz="1600" dirty="0" smtClean="0"/>
              <a:t>SA5/RAN3</a:t>
            </a:r>
          </a:p>
          <a:p>
            <a:pPr lvl="1">
              <a:defRPr/>
            </a:pPr>
            <a:r>
              <a:rPr lang="en-GB" altLang="zh-CN" sz="1600" dirty="0" smtClean="0"/>
              <a:t>maintenance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2155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59579521"/>
              </p:ext>
            </p:extLst>
          </p:nvPr>
        </p:nvGraphicFramePr>
        <p:xfrm>
          <a:off x="179388" y="1376363"/>
          <a:ext cx="8569325" cy="15582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83070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92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 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47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CIoT_5G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062177"/>
            <a:ext cx="8280400" cy="3182613"/>
          </a:xfrm>
        </p:spPr>
        <p:txBody>
          <a:bodyPr/>
          <a:lstStyle/>
          <a:p>
            <a:r>
              <a:rPr lang="de-DE" altLang="de-DE" sz="1800" dirty="0" smtClean="0"/>
              <a:t>Progress </a:t>
            </a:r>
            <a:r>
              <a:rPr lang="de-DE" altLang="de-DE" sz="1800" dirty="0"/>
              <a:t>since SA#83</a:t>
            </a:r>
          </a:p>
          <a:p>
            <a:pPr lvl="1"/>
            <a:r>
              <a:rPr lang="de-DE" altLang="de-DE" sz="1400" dirty="0"/>
              <a:t>Concluded </a:t>
            </a:r>
            <a:r>
              <a:rPr lang="de-DE" altLang="de-DE" sz="1400" dirty="0"/>
              <a:t>last remaining study key </a:t>
            </a:r>
            <a:r>
              <a:rPr lang="de-DE" altLang="de-DE" sz="1400" dirty="0"/>
              <a:t>issue 2 (Frequent small data communication</a:t>
            </a:r>
            <a:r>
              <a:rPr lang="de-DE" altLang="de-DE" sz="1400" dirty="0"/>
              <a:t>)</a:t>
            </a:r>
            <a:endParaRPr lang="de-DE" altLang="de-DE" sz="1400" dirty="0"/>
          </a:p>
          <a:p>
            <a:pPr lvl="1"/>
            <a:r>
              <a:rPr lang="en-US" altLang="zh-CN" sz="1400" dirty="0"/>
              <a:t>Almost all features </a:t>
            </a:r>
            <a:r>
              <a:rPr lang="en-US" altLang="zh-CN" sz="1400" dirty="0" smtClean="0"/>
              <a:t>normatively </a:t>
            </a:r>
            <a:r>
              <a:rPr lang="en-US" altLang="zh-CN" sz="1400" dirty="0"/>
              <a:t>documented in both TS 23.501 and TS 23.502 </a:t>
            </a:r>
          </a:p>
          <a:p>
            <a:pPr lvl="1"/>
            <a:r>
              <a:rPr lang="en-US" altLang="zh-CN" sz="1400" dirty="0"/>
              <a:t>Outstanding issues (see also work item exception): support of EDT for 5GS UP optimization and support of LTE-M identification in 5GC</a:t>
            </a:r>
          </a:p>
          <a:p>
            <a:r>
              <a:rPr lang="en-US" altLang="zh-CN" sz="1800" dirty="0"/>
              <a:t>RAN impacts or dependencies</a:t>
            </a:r>
          </a:p>
          <a:p>
            <a:pPr lvl="1"/>
            <a:r>
              <a:rPr lang="en-US" altLang="zh-CN" sz="1400" dirty="0"/>
              <a:t>Support of NB-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/</a:t>
            </a:r>
            <a:r>
              <a:rPr lang="en-US" altLang="zh-CN" sz="1400" dirty="0" err="1"/>
              <a:t>eMTC</a:t>
            </a:r>
            <a:r>
              <a:rPr lang="en-US" altLang="zh-CN" sz="1400" dirty="0"/>
              <a:t> connected to 5GC: impacts due to Data over NAS and UP </a:t>
            </a:r>
            <a:r>
              <a:rPr lang="en-US" altLang="zh-CN" sz="1400" dirty="0" smtClean="0"/>
              <a:t>optimization, </a:t>
            </a:r>
            <a:r>
              <a:rPr lang="en-US" altLang="zh-CN" sz="1400" dirty="0"/>
              <a:t>MO/MT EDT, </a:t>
            </a:r>
            <a:r>
              <a:rPr lang="en-US" altLang="zh-CN" sz="1400" dirty="0" err="1"/>
              <a:t>eDRX</a:t>
            </a:r>
            <a:r>
              <a:rPr lang="en-US" altLang="zh-CN" sz="1400" dirty="0"/>
              <a:t>, Inter-UE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for </a:t>
            </a:r>
            <a:r>
              <a:rPr lang="en-US" altLang="zh-CN" sz="1400" dirty="0" err="1"/>
              <a:t>DoNAS</a:t>
            </a:r>
            <a:r>
              <a:rPr lang="en-US" altLang="zh-CN" sz="1400" dirty="0"/>
              <a:t>, Enhanced Coverage, Expected UE behavior signaling to RAN, signaling of </a:t>
            </a:r>
            <a:r>
              <a:rPr lang="en-US" altLang="zh-CN" sz="1400" dirty="0" err="1"/>
              <a:t>CIoT</a:t>
            </a:r>
            <a:r>
              <a:rPr lang="en-US" altLang="zh-CN" sz="1400" dirty="0"/>
              <a:t> feature support, LTE-M identification</a:t>
            </a:r>
          </a:p>
          <a:p>
            <a:r>
              <a:rPr lang="en-US" altLang="zh-CN" sz="1600" dirty="0"/>
              <a:t>Next steps</a:t>
            </a:r>
          </a:p>
          <a:p>
            <a:pPr lvl="1"/>
            <a:r>
              <a:rPr lang="en-US" altLang="zh-CN" sz="1400" dirty="0"/>
              <a:t>Complete outstanding </a:t>
            </a:r>
            <a:r>
              <a:rPr lang="en-US" altLang="zh-CN" sz="1400" dirty="0" smtClean="0"/>
              <a:t>issues, if exception is granted</a:t>
            </a:r>
          </a:p>
          <a:p>
            <a:pPr lvl="1"/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/>
            <a:endParaRPr lang="en-US" altLang="zh-CN" sz="1600" dirty="0"/>
          </a:p>
          <a:p>
            <a:pPr lvl="1"/>
            <a:endParaRPr lang="en-US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6</a:t>
            </a:r>
            <a:r>
              <a:rPr lang="en-US" altLang="de-DE" sz="2800" b="1" dirty="0" smtClean="0"/>
              <a:t>/23)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54474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and later Work and </a:t>
            </a:r>
            <a:r>
              <a:rPr lang="en-US" altLang="de-DE" sz="2800" b="1" dirty="0" err="1"/>
              <a:t>Maint</a:t>
            </a:r>
            <a:r>
              <a:rPr lang="en-US" altLang="de-DE" sz="2800" b="1" dirty="0"/>
              <a:t>. (</a:t>
            </a:r>
            <a:r>
              <a:rPr lang="en-US" altLang="de-DE" sz="2800" b="1" dirty="0" smtClean="0"/>
              <a:t>7/23)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3587790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14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47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/>
                        <a:t>WI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867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323850" y="3042307"/>
            <a:ext cx="8280400" cy="3016250"/>
          </a:xfrm>
        </p:spPr>
        <p:txBody>
          <a:bodyPr/>
          <a:lstStyle/>
          <a:p>
            <a:r>
              <a:rPr lang="de-DE" altLang="de-DE" sz="2000" dirty="0"/>
              <a:t>Progress</a:t>
            </a:r>
            <a:r>
              <a:rPr lang="de-DE" altLang="de-DE" sz="1800" dirty="0"/>
              <a:t> since </a:t>
            </a:r>
            <a:r>
              <a:rPr lang="de-DE" altLang="de-DE" sz="1800" dirty="0" smtClean="0"/>
              <a:t>SA#83</a:t>
            </a:r>
            <a:endParaRPr lang="de-DE" altLang="de-DE" sz="1800" dirty="0"/>
          </a:p>
          <a:p>
            <a:pPr lvl="1"/>
            <a:r>
              <a:rPr lang="en-GB" altLang="zh-CN" sz="1600" dirty="0"/>
              <a:t>S</a:t>
            </a:r>
            <a:r>
              <a:rPr lang="en-GB" altLang="zh-CN" sz="1600" dirty="0" smtClean="0"/>
              <a:t>et </a:t>
            </a:r>
            <a:r>
              <a:rPr lang="en-GB" altLang="zh-CN" sz="1600" dirty="0"/>
              <a:t>of CR(s) to 23.501/502 agreed. No impact to 23.503 / charging / security</a:t>
            </a:r>
          </a:p>
          <a:p>
            <a:pPr lvl="1"/>
            <a:r>
              <a:rPr lang="en-GB" altLang="zh-CN" sz="1600" dirty="0"/>
              <a:t>No specific issue identified</a:t>
            </a:r>
            <a:endParaRPr lang="de-DE" altLang="de-DE" sz="1600" dirty="0"/>
          </a:p>
          <a:p>
            <a:r>
              <a:rPr lang="de-DE" altLang="zh-CN" sz="2000" dirty="0"/>
              <a:t>RAN 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de-DE" altLang="de-DE" sz="20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de-DE" altLang="zh-CN" sz="1600" dirty="0"/>
              <a:t>Maintenance</a:t>
            </a:r>
            <a:endParaRPr lang="zh-CN" altLang="zh-CN" sz="1400" dirty="0"/>
          </a:p>
          <a:p>
            <a:pPr lvl="1"/>
            <a:endParaRPr lang="en-US" altLang="de-DE" sz="1600" dirty="0"/>
          </a:p>
          <a:p>
            <a:pPr marL="457200" lvl="1" indent="0">
              <a:buNone/>
            </a:pP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47378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8/23)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36275749"/>
              </p:ext>
            </p:extLst>
          </p:nvPr>
        </p:nvGraphicFramePr>
        <p:xfrm>
          <a:off x="179388" y="1376363"/>
          <a:ext cx="8569325" cy="16019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38838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53236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53236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 &gt; 85%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2978339"/>
            <a:ext cx="8593286" cy="3364587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</a:t>
            </a:r>
            <a:r>
              <a:rPr lang="de-DE" altLang="de-DE" sz="1800" dirty="0" smtClean="0"/>
              <a:t>SA#83:  </a:t>
            </a:r>
            <a:endParaRPr lang="de-DE" altLang="de-DE" sz="1800" dirty="0"/>
          </a:p>
          <a:p>
            <a:pPr lvl="1"/>
            <a:r>
              <a:rPr lang="en-GB" altLang="zh-CN" sz="1600" dirty="0"/>
              <a:t>Normative Work progressed </a:t>
            </a:r>
            <a:r>
              <a:rPr lang="en-GB" altLang="zh-CN" sz="1600" dirty="0" smtClean="0"/>
              <a:t>(</a:t>
            </a:r>
            <a:r>
              <a:rPr lang="en-GB" altLang="zh-CN" sz="1400" dirty="0" smtClean="0"/>
              <a:t>NF </a:t>
            </a:r>
            <a:r>
              <a:rPr lang="en-GB" altLang="zh-CN" sz="1400" dirty="0"/>
              <a:t>services,  Procedures,  Information Storages, GMLC </a:t>
            </a:r>
            <a:r>
              <a:rPr lang="en-GB" altLang="zh-CN" sz="1400" dirty="0" smtClean="0"/>
              <a:t>selection, UE </a:t>
            </a:r>
            <a:r>
              <a:rPr lang="en-GB" altLang="zh-CN" sz="1400" dirty="0"/>
              <a:t>privacy, Bulk operation, EPS-5GC interconnection for common interface</a:t>
            </a:r>
            <a:r>
              <a:rPr lang="en-GB" altLang="zh-CN" sz="1400" dirty="0" smtClean="0"/>
              <a:t>, …)</a:t>
            </a:r>
            <a:endParaRPr lang="en-GB" altLang="zh-CN" sz="1400" dirty="0"/>
          </a:p>
          <a:p>
            <a:pPr lvl="1"/>
            <a:r>
              <a:rPr lang="en-GB" altLang="zh-CN" sz="1600" dirty="0" smtClean="0"/>
              <a:t>New TS 23.273 reaches </a:t>
            </a:r>
            <a:r>
              <a:rPr lang="en-GB" altLang="zh-CN" sz="1600" dirty="0"/>
              <a:t>85</a:t>
            </a:r>
            <a:r>
              <a:rPr lang="en-GB" altLang="zh-CN" sz="1600" dirty="0" smtClean="0"/>
              <a:t>% and is provided for </a:t>
            </a:r>
            <a:r>
              <a:rPr lang="en-GB" altLang="zh-CN" sz="1600" dirty="0"/>
              <a:t>one step </a:t>
            </a:r>
            <a:r>
              <a:rPr lang="en-GB" altLang="zh-CN" sz="1600" dirty="0" smtClean="0"/>
              <a:t>approval</a:t>
            </a:r>
          </a:p>
          <a:p>
            <a:pPr lvl="1"/>
            <a:r>
              <a:rPr lang="en-GB" altLang="zh-CN" sz="1600" dirty="0" smtClean="0"/>
              <a:t>Exception requested</a:t>
            </a:r>
            <a:endParaRPr lang="de-DE" altLang="de-DE" sz="1600" dirty="0"/>
          </a:p>
          <a:p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/>
            <a:r>
              <a:rPr lang="en-GB" altLang="de-DE" sz="1600" dirty="0"/>
              <a:t>LS from RAN WG2 on “</a:t>
            </a:r>
            <a:r>
              <a:rPr lang="en-GB" altLang="zh-CN" sz="1600" dirty="0"/>
              <a:t>broadcast assistance data delivery</a:t>
            </a:r>
            <a:r>
              <a:rPr lang="en-GB" altLang="de-DE" sz="1600" dirty="0"/>
              <a:t>” </a:t>
            </a:r>
            <a:r>
              <a:rPr lang="en-GB" altLang="de-DE" sz="1600" dirty="0" smtClean="0"/>
              <a:t>received. No </a:t>
            </a:r>
            <a:r>
              <a:rPr lang="en-GB" altLang="de-DE" sz="1600" dirty="0"/>
              <a:t>progress in </a:t>
            </a:r>
            <a:r>
              <a:rPr lang="en-GB" altLang="de-DE" sz="1600" dirty="0" smtClean="0"/>
              <a:t>SA2.</a:t>
            </a:r>
            <a:endParaRPr lang="de-DE" altLang="de-DE" sz="1600" dirty="0"/>
          </a:p>
          <a:p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 smtClean="0"/>
              <a:t>Completion </a:t>
            </a:r>
            <a:r>
              <a:rPr lang="en-GB" altLang="zh-CN" sz="1600" dirty="0"/>
              <a:t>of the work </a:t>
            </a:r>
            <a:r>
              <a:rPr lang="en-GB" altLang="zh-CN" sz="1600" dirty="0" smtClean="0"/>
              <a:t>described </a:t>
            </a:r>
            <a:r>
              <a:rPr lang="en-GB" altLang="zh-CN" sz="1600" dirty="0"/>
              <a:t>in </a:t>
            </a:r>
            <a:r>
              <a:rPr lang="en-GB" altLang="zh-CN" sz="1600" dirty="0" smtClean="0"/>
              <a:t>the exception request, if granted.</a:t>
            </a:r>
          </a:p>
          <a:p>
            <a:pPr lvl="1"/>
            <a:r>
              <a:rPr lang="en-GB" altLang="zh-CN" sz="1600" dirty="0" smtClean="0"/>
              <a:t>Work </a:t>
            </a:r>
            <a:r>
              <a:rPr lang="en-GB" altLang="zh-CN" sz="1600" dirty="0"/>
              <a:t>on</a:t>
            </a:r>
            <a:r>
              <a:rPr lang="en-GB" altLang="de-DE" sz="1600" dirty="0"/>
              <a:t> “</a:t>
            </a:r>
            <a:r>
              <a:rPr lang="en-GB" altLang="zh-CN" sz="1600" dirty="0"/>
              <a:t>broadcast assistance data delivery</a:t>
            </a:r>
            <a:r>
              <a:rPr lang="en-GB" altLang="de-DE" sz="1600" dirty="0" smtClean="0"/>
              <a:t>” </a:t>
            </a:r>
            <a:r>
              <a:rPr lang="en-GB" altLang="de-DE" sz="1600" dirty="0"/>
              <a:t>and reply to RAN </a:t>
            </a:r>
            <a:r>
              <a:rPr lang="en-GB" altLang="de-DE" sz="1600" dirty="0" smtClean="0"/>
              <a:t>WGs</a:t>
            </a:r>
          </a:p>
          <a:p>
            <a:pPr lvl="1"/>
            <a:r>
              <a:rPr lang="en-GB" altLang="zh-CN" sz="1600" dirty="0" smtClean="0"/>
              <a:t>Maintenance</a:t>
            </a:r>
            <a:endParaRPr lang="en-GB" altLang="zh-CN" sz="1600" dirty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824113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</a:t>
            </a:r>
            <a:r>
              <a:rPr lang="en-US" altLang="de-DE" sz="2800" b="1" dirty="0" smtClean="0"/>
              <a:t>(</a:t>
            </a:r>
            <a:r>
              <a:rPr lang="en-US" altLang="de-DE" sz="2800" b="1" dirty="0" smtClean="0"/>
              <a:t>9</a:t>
            </a:r>
            <a:r>
              <a:rPr lang="en-US" altLang="de-DE" sz="2800" b="1" dirty="0" smtClean="0"/>
              <a:t>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8846083"/>
              </p:ext>
            </p:extLst>
          </p:nvPr>
        </p:nvGraphicFramePr>
        <p:xfrm>
          <a:off x="179388" y="1376363"/>
          <a:ext cx="8569325" cy="134557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4577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44392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4390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90%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838893"/>
            <a:ext cx="8387206" cy="361905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SA#83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600" dirty="0"/>
              <a:t>CRs to TS 23.501, TS 23.401 and TS 23.502 approved by SA2 document most RACS functionality and procedures for 5GS and EPS</a:t>
            </a:r>
          </a:p>
          <a:p>
            <a:pPr lvl="1">
              <a:spcBef>
                <a:spcPts val="0"/>
              </a:spcBef>
              <a:defRPr/>
            </a:pPr>
            <a:r>
              <a:rPr lang="de-DE" altLang="zh-CN" sz="1600" dirty="0" smtClean="0"/>
              <a:t>Some outstanding issues. (no WG agreed exception request version after email approval) </a:t>
            </a:r>
            <a:endParaRPr lang="de-DE" altLang="zh-CN" sz="1600" dirty="0"/>
          </a:p>
          <a:p>
            <a:pPr lvl="2">
              <a:spcBef>
                <a:spcPts val="0"/>
              </a:spcBef>
              <a:defRPr/>
            </a:pPr>
            <a:endParaRPr lang="de-DE" altLang="zh-CN" sz="1200" dirty="0"/>
          </a:p>
          <a:p>
            <a:pPr>
              <a:defRPr/>
            </a:pPr>
            <a:r>
              <a:rPr lang="de-DE" altLang="de-DE" sz="2000" dirty="0"/>
              <a:t>RAN impacts or dependencies</a:t>
            </a:r>
          </a:p>
          <a:p>
            <a:pPr lvl="1">
              <a:defRPr/>
            </a:pPr>
            <a:r>
              <a:rPr lang="en-GB" altLang="zh-CN" sz="1600" dirty="0"/>
              <a:t>A</a:t>
            </a:r>
            <a:r>
              <a:rPr lang="en-US" altLang="zh-CN" sz="1600" dirty="0"/>
              <a:t>s per </a:t>
            </a:r>
            <a:r>
              <a:rPr lang="en-US" altLang="zh-CN" sz="1600" dirty="0" smtClean="0"/>
              <a:t>SA2 agreed CRs</a:t>
            </a:r>
          </a:p>
          <a:p>
            <a:pPr lvl="1">
              <a:defRPr/>
            </a:pPr>
            <a:endParaRPr lang="en-US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600" dirty="0"/>
              <a:t>Complete outstanding issues </a:t>
            </a:r>
            <a:r>
              <a:rPr lang="en-GB" altLang="zh-CN" sz="1600" dirty="0" smtClean="0"/>
              <a:t>(also depending on exception request, which is expected as company input to SA)</a:t>
            </a:r>
            <a:endParaRPr lang="de-DE" altLang="zh-CN" sz="1600" dirty="0" smtClean="0"/>
          </a:p>
          <a:p>
            <a:pPr lvl="1"/>
            <a:r>
              <a:rPr lang="de-DE" sz="1600" dirty="0" smtClean="0"/>
              <a:t>Maintenance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10/23)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15659743"/>
              </p:ext>
            </p:extLst>
          </p:nvPr>
        </p:nvGraphicFramePr>
        <p:xfrm>
          <a:off x="179388" y="1376363"/>
          <a:ext cx="8569325" cy="11222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453449"/>
                <a:gridCol w="1091167"/>
                <a:gridCol w="711464"/>
                <a:gridCol w="934749"/>
              </a:tblGrid>
              <a:tr h="30976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363435">
                <a:tc>
                  <a:txBody>
                    <a:bodyPr/>
                    <a:lstStyle/>
                    <a:p>
                      <a:r>
                        <a:rPr lang="en-GB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</a:t>
                      </a:r>
                      <a:r>
                        <a:rPr lang="en-GB" sz="1400" b="0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</a:t>
                      </a:r>
                      <a:r>
                        <a:rPr lang="en-GB" sz="14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support of Vertical and LAN Services</a:t>
                      </a:r>
                      <a:endParaRPr lang="de-DE" sz="1400" b="0" i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92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363435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43 &gt; 90%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98577"/>
            <a:ext cx="8243358" cy="39593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 smtClean="0"/>
              <a:t>Progress since SA#83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Last remaining aspect of the study concluded.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5G-LAN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(100%) – progressed with DNN </a:t>
            </a:r>
            <a:r>
              <a:rPr lang="en-US" altLang="zh-CN" sz="1400" dirty="0"/>
              <a:t>to 5G VN Group mapping, 5G VN group management, optimized data routing between UEs via UPFs (without DNN</a:t>
            </a:r>
            <a:r>
              <a:rPr lang="en-US" altLang="zh-CN" sz="1400" dirty="0" smtClean="0"/>
              <a:t>), 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NPN (100%) - progressed </a:t>
            </a:r>
            <a:r>
              <a:rPr lang="en-US" altLang="zh-CN" sz="1400" dirty="0"/>
              <a:t>with network (RAN) sharing by NPN/PLMN, emergency services support in Public Network integrated NPN, UAC related </a:t>
            </a:r>
            <a:r>
              <a:rPr lang="en-US" altLang="zh-CN" sz="1400" dirty="0" smtClean="0"/>
              <a:t>aspects, 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TSC (70%) - progressed with </a:t>
            </a:r>
            <a:r>
              <a:rPr lang="en-US" altLang="zh-CN" sz="1400" dirty="0"/>
              <a:t>concept level agreements on Time Sync,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assistance information, 5GS Bridge delay estimation, Bridge management with CNC, parameters exchanged with the UE and concepts related to integration of 5GS with IEEE TSN network. Main pending items (</a:t>
            </a:r>
            <a:r>
              <a:rPr lang="en-US" altLang="zh-CN" sz="1400" dirty="0" smtClean="0"/>
              <a:t>exception requested) </a:t>
            </a:r>
            <a:r>
              <a:rPr lang="en-US" altLang="zh-CN" sz="1400" dirty="0"/>
              <a:t>are updates to procedures and policy specification based on agreed </a:t>
            </a:r>
            <a:r>
              <a:rPr lang="en-US" altLang="zh-CN" sz="1400" dirty="0" smtClean="0"/>
              <a:t>concepts.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 smtClean="0"/>
              <a:t>RAN </a:t>
            </a:r>
            <a:r>
              <a:rPr lang="de-DE" sz="1800" dirty="0"/>
              <a:t>impacts or 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potential interaction with RAN and </a:t>
            </a:r>
            <a:r>
              <a:rPr lang="en-US" altLang="zh-CN" sz="1400" dirty="0" smtClean="0"/>
              <a:t>handling </a:t>
            </a:r>
            <a:r>
              <a:rPr lang="en-US" altLang="zh-CN" sz="1400" dirty="0"/>
              <a:t>impacts due to potential LS from RAN</a:t>
            </a:r>
            <a:endParaRPr 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Finalize </a:t>
            </a:r>
            <a:r>
              <a:rPr lang="en-US" sz="1400" dirty="0"/>
              <a:t>normative </a:t>
            </a:r>
            <a:r>
              <a:rPr lang="en-US" sz="1400" dirty="0" smtClean="0"/>
              <a:t>TSC work described in the exception request, if granted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Maintenance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41098572"/>
              </p:ext>
            </p:extLst>
          </p:nvPr>
        </p:nvGraphicFramePr>
        <p:xfrm>
          <a:off x="179388" y="1376363"/>
          <a:ext cx="8569325" cy="123936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2945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387052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&gt; 95%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164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80%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15731"/>
            <a:ext cx="8280400" cy="38422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/>
            <a:r>
              <a:rPr lang="en-US" altLang="zh-CN" sz="1400" dirty="0"/>
              <a:t>Concluded </a:t>
            </a:r>
            <a:r>
              <a:rPr lang="en-US" altLang="zh-CN" sz="1400" dirty="0" smtClean="0"/>
              <a:t>remaining study key </a:t>
            </a:r>
            <a:r>
              <a:rPr lang="en-US" altLang="zh-CN" sz="1400" dirty="0"/>
              <a:t>issue (</a:t>
            </a:r>
            <a:r>
              <a:rPr lang="en-US" altLang="zh-CN" sz="1400" dirty="0" smtClean="0"/>
              <a:t>KI#2): </a:t>
            </a:r>
            <a:r>
              <a:rPr lang="en-US" altLang="zh-CN" sz="1400" dirty="0"/>
              <a:t>Supporting low latency and low jitter during </a:t>
            </a:r>
            <a:r>
              <a:rPr lang="en-US" altLang="zh-CN" sz="1400" dirty="0" smtClean="0"/>
              <a:t>handover</a:t>
            </a:r>
          </a:p>
          <a:p>
            <a:pPr lvl="1"/>
            <a:r>
              <a:rPr lang="en-US" altLang="zh-CN" sz="1400" dirty="0" smtClean="0"/>
              <a:t>Progressed normative </a:t>
            </a:r>
            <a:r>
              <a:rPr lang="en-US" altLang="zh-CN" sz="1400" dirty="0"/>
              <a:t>work by refining/endorsing solutions for the concluded key issues to </a:t>
            </a:r>
            <a:r>
              <a:rPr lang="en-US" altLang="zh-CN" sz="1400" dirty="0" smtClean="0"/>
              <a:t>TSs </a:t>
            </a:r>
            <a:r>
              <a:rPr lang="en-US" altLang="zh-CN" sz="1400" dirty="0"/>
              <a:t>23.501/502/503</a:t>
            </a:r>
            <a:endParaRPr lang="zh-CN" altLang="zh-CN" sz="140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dirty="0" smtClean="0"/>
              <a:t>RAN </a:t>
            </a:r>
            <a:r>
              <a:rPr lang="de-DE" sz="2000" dirty="0"/>
              <a:t>impacts or </a:t>
            </a:r>
            <a:r>
              <a:rPr lang="de-DE" sz="2000" dirty="0" smtClean="0"/>
              <a:t>dependencies </a:t>
            </a:r>
            <a:r>
              <a:rPr lang="de-DE" sz="1600" dirty="0"/>
              <a:t>(following items may lead to impacts/dependencies)</a:t>
            </a:r>
            <a:endParaRPr lang="de-DE" altLang="de-DE" sz="1600" dirty="0"/>
          </a:p>
          <a:p>
            <a:pPr lvl="1"/>
            <a:r>
              <a:rPr lang="en-US" altLang="zh-CN" sz="1400" dirty="0" smtClean="0"/>
              <a:t>Remaining study KI#7</a:t>
            </a:r>
            <a:r>
              <a:rPr lang="en-US" altLang="zh-CN" sz="1400" dirty="0"/>
              <a:t>: Automated GBR service recovery; LS replies from RAN2/RAN3 has been discussed in SA2 but no agreement achieved yet on the conclusion, further analysis and potentially exchange with RAN are expected.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Finalize work as described in exception request, if </a:t>
            </a:r>
            <a:r>
              <a:rPr lang="de-DE" altLang="zh-CN" sz="1400" dirty="0" smtClean="0"/>
              <a:t>granted </a:t>
            </a:r>
            <a:r>
              <a:rPr lang="de-DE" altLang="zh-CN" sz="1400" dirty="0"/>
              <a:t>:</a:t>
            </a:r>
            <a:endParaRPr lang="zh-CN" altLang="zh-CN" sz="1400" dirty="0"/>
          </a:p>
          <a:p>
            <a:pPr lvl="2"/>
            <a:r>
              <a:rPr lang="en-US" altLang="zh-CN" sz="1400" dirty="0"/>
              <a:t>Conclude remaining open KI#7</a:t>
            </a:r>
            <a:r>
              <a:rPr lang="en-US" altLang="zh-CN" sz="1400" dirty="0" smtClean="0"/>
              <a:t>. </a:t>
            </a:r>
            <a:r>
              <a:rPr lang="en-GB" altLang="zh-CN" sz="1400" dirty="0"/>
              <a:t>Automatic GBR service recovery after handover</a:t>
            </a:r>
            <a:r>
              <a:rPr lang="en-GB" altLang="zh-CN" sz="1400" dirty="0" smtClean="0"/>
              <a:t>”. </a:t>
            </a:r>
            <a:r>
              <a:rPr lang="en-US" altLang="zh-CN" sz="1400" dirty="0" smtClean="0"/>
              <a:t>Conduct related </a:t>
            </a:r>
            <a:r>
              <a:rPr lang="en-US" altLang="zh-CN" sz="1400" dirty="0" smtClean="0"/>
              <a:t>normative work.</a:t>
            </a:r>
            <a:endParaRPr lang="zh-CN" altLang="zh-CN" sz="1400" dirty="0"/>
          </a:p>
          <a:p>
            <a:pPr lvl="2"/>
            <a:r>
              <a:rPr lang="en-GB" altLang="zh-CN" sz="1400" dirty="0" smtClean="0"/>
              <a:t>Finalize endorsed </a:t>
            </a:r>
            <a:r>
              <a:rPr lang="en-GB" altLang="zh-CN" sz="1400" dirty="0"/>
              <a:t>CRs on key issue “</a:t>
            </a:r>
            <a:r>
              <a:rPr lang="en-GB" altLang="zh-CN" sz="1400" dirty="0" err="1"/>
              <a:t>QoS</a:t>
            </a:r>
            <a:r>
              <a:rPr lang="en-GB" altLang="zh-CN" sz="1400" dirty="0"/>
              <a:t> monitoring” </a:t>
            </a:r>
            <a:r>
              <a:rPr lang="en-GB" altLang="zh-CN" sz="1400" dirty="0" smtClean="0"/>
              <a:t>depending </a:t>
            </a:r>
            <a:r>
              <a:rPr lang="en-GB" altLang="zh-CN" sz="1400" dirty="0"/>
              <a:t>on LS reply from RAN WG3</a:t>
            </a:r>
            <a:r>
              <a:rPr lang="en-US" altLang="zh-CN" sz="1400" dirty="0" smtClean="0"/>
              <a:t>.</a:t>
            </a:r>
          </a:p>
          <a:p>
            <a:pPr lvl="1"/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9944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7326469"/>
              </p:ext>
            </p:extLst>
          </p:nvPr>
        </p:nvGraphicFramePr>
        <p:xfrm>
          <a:off x="179388" y="1376363"/>
          <a:ext cx="8569325" cy="158178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36818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3132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53132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80%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58148"/>
            <a:ext cx="8280400" cy="349980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SA#83</a:t>
            </a:r>
          </a:p>
          <a:p>
            <a:pPr lvl="1"/>
            <a:r>
              <a:rPr lang="en-US" altLang="zh-CN" sz="1600" dirty="0"/>
              <a:t>CRs agreed on aspects such as further completion &amp; clarification on direct/indirect communication and NF/NF Service Set, update of network reliability, descriptions of context transfer, implementation of SCF</a:t>
            </a:r>
          </a:p>
          <a:p>
            <a:pPr lvl="1"/>
            <a:r>
              <a:rPr lang="en-US" altLang="zh-CN" sz="1600" dirty="0"/>
              <a:t>Exception </a:t>
            </a:r>
            <a:r>
              <a:rPr lang="en-US" altLang="zh-CN" sz="1600" dirty="0" smtClean="0"/>
              <a:t>request as potential company </a:t>
            </a:r>
            <a:r>
              <a:rPr lang="en-US" altLang="zh-CN" sz="1600" dirty="0"/>
              <a:t>contribution</a:t>
            </a:r>
            <a:endParaRPr lang="de-DE" altLang="zh-CN" sz="1600" dirty="0"/>
          </a:p>
          <a:p>
            <a:r>
              <a:rPr lang="de-DE" altLang="zh-CN" sz="2000" dirty="0"/>
              <a:t>RAN 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Completion of NF Service context </a:t>
            </a:r>
            <a:r>
              <a:rPr lang="en-US" altLang="zh-CN" sz="1600" dirty="0" smtClean="0"/>
              <a:t>transfer and/or delegated </a:t>
            </a:r>
            <a:r>
              <a:rPr lang="en-US" altLang="zh-CN" sz="1600" dirty="0"/>
              <a:t>SMF discovery based on </a:t>
            </a:r>
            <a:r>
              <a:rPr lang="en-US" altLang="zh-CN" sz="1600" dirty="0" smtClean="0"/>
              <a:t>SCP, depending </a:t>
            </a:r>
            <a:r>
              <a:rPr lang="en-US" altLang="zh-CN" sz="1600" dirty="0"/>
              <a:t>on </a:t>
            </a:r>
            <a:r>
              <a:rPr lang="en-US" altLang="zh-CN" sz="1600" dirty="0" smtClean="0"/>
              <a:t>any potential </a:t>
            </a:r>
            <a:r>
              <a:rPr lang="en-US" altLang="zh-CN" sz="1600" dirty="0" smtClean="0"/>
              <a:t>exception</a:t>
            </a:r>
            <a:endParaRPr lang="en-US" altLang="zh-CN" sz="1600" dirty="0"/>
          </a:p>
          <a:p>
            <a:pPr lvl="1"/>
            <a:r>
              <a:rPr lang="en-US" altLang="zh-CN" sz="1600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Maintenance 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13/23)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68005205"/>
              </p:ext>
            </p:extLst>
          </p:nvPr>
        </p:nvGraphicFramePr>
        <p:xfrm>
          <a:off x="179388" y="1376363"/>
          <a:ext cx="8569325" cy="135837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211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528890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4" marR="121924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Network Slicing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8400" marR="1584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 &gt; 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121924" marR="121924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80083"/>
            <a:ext cx="8280400" cy="3377867"/>
          </a:xfrm>
        </p:spPr>
        <p:txBody>
          <a:bodyPr/>
          <a:lstStyle/>
          <a:p>
            <a:pPr>
              <a:defRPr/>
            </a:pPr>
            <a:r>
              <a:rPr lang="de-DE" altLang="de-DE" sz="1800" dirty="0" smtClean="0"/>
              <a:t>Progress </a:t>
            </a:r>
            <a:r>
              <a:rPr lang="de-DE" altLang="de-DE" sz="1800" dirty="0"/>
              <a:t>since SA#83</a:t>
            </a:r>
          </a:p>
          <a:p>
            <a:pPr lvl="1"/>
            <a:r>
              <a:rPr lang="en-US" altLang="zh-CN" sz="1400" dirty="0"/>
              <a:t>Introduction of Slice-Specific Authentication and </a:t>
            </a:r>
            <a:r>
              <a:rPr lang="en-US" altLang="zh-CN" sz="1400" dirty="0" smtClean="0"/>
              <a:t>Authorization</a:t>
            </a:r>
            <a:endParaRPr lang="en-US" altLang="de-DE" sz="1400" dirty="0"/>
          </a:p>
          <a:p>
            <a:pPr lvl="1"/>
            <a:r>
              <a:rPr lang="en-US" altLang="de-DE" sz="1400" dirty="0"/>
              <a:t>Finalization of the feature specification </a:t>
            </a:r>
          </a:p>
          <a:p>
            <a:pPr lvl="1"/>
            <a:r>
              <a:rPr lang="en-US" altLang="de-DE" sz="1400" dirty="0"/>
              <a:t>Some maintenance CRs</a:t>
            </a:r>
          </a:p>
          <a:p>
            <a:endParaRPr lang="de-DE" altLang="zh-CN" sz="1800" dirty="0"/>
          </a:p>
          <a:p>
            <a:r>
              <a:rPr lang="de-DE" altLang="zh-CN" sz="1800" dirty="0"/>
              <a:t>RAN impacts or dependencies</a:t>
            </a:r>
          </a:p>
          <a:p>
            <a:pPr lvl="1"/>
            <a:r>
              <a:rPr lang="de-DE" altLang="de-DE" sz="1400" dirty="0"/>
              <a:t>None identified</a:t>
            </a:r>
          </a:p>
          <a:p>
            <a:pPr>
              <a:defRPr/>
            </a:pPr>
            <a:endParaRPr lang="de-DE" altLang="de-DE" sz="1800" dirty="0"/>
          </a:p>
          <a:p>
            <a:pPr>
              <a:defRPr/>
            </a:pPr>
            <a:r>
              <a:rPr lang="de-DE" altLang="de-DE" sz="1800" dirty="0"/>
              <a:t>Next steps:</a:t>
            </a:r>
          </a:p>
          <a:p>
            <a:pPr lvl="1"/>
            <a:r>
              <a:rPr lang="en-US" altLang="de-DE" sz="1400" dirty="0"/>
              <a:t>maintenance</a:t>
            </a:r>
            <a:endParaRPr lang="de-DE" altLang="zh-CN" sz="1400" dirty="0"/>
          </a:p>
          <a:p>
            <a:pPr marL="457200" lvl="1" indent="0">
              <a:buNone/>
            </a:pPr>
            <a:endParaRPr lang="de-DE" altLang="de-DE" sz="14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4860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14/23)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757636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</a:t>
                      </a: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</a:t>
            </a:r>
            <a:r>
              <a:rPr lang="de-DE" altLang="de-DE" sz="1800" dirty="0" smtClean="0"/>
              <a:t>SA#83</a:t>
            </a:r>
            <a:endParaRPr lang="de-DE" altLang="de-DE" sz="1800" dirty="0"/>
          </a:p>
          <a:p>
            <a:pPr lvl="1"/>
            <a:r>
              <a:rPr lang="en-US" altLang="zh-CN" sz="1600" dirty="0" smtClean="0"/>
              <a:t>Based </a:t>
            </a:r>
            <a:r>
              <a:rPr lang="en-US" altLang="zh-CN" sz="1600" dirty="0"/>
              <a:t>on the </a:t>
            </a:r>
            <a:r>
              <a:rPr lang="en-US" altLang="zh-CN" sz="1600" dirty="0" smtClean="0"/>
              <a:t>updated SID and with the relevant content </a:t>
            </a:r>
            <a:r>
              <a:rPr lang="en-US" altLang="zh-CN" sz="1600" dirty="0"/>
              <a:t>from TR </a:t>
            </a:r>
            <a:r>
              <a:rPr lang="en-US" altLang="zh-CN" sz="1600" dirty="0" smtClean="0"/>
              <a:t>23.732 a new </a:t>
            </a:r>
            <a:r>
              <a:rPr lang="en-US" altLang="zh-CN" sz="1600" dirty="0"/>
              <a:t>TR </a:t>
            </a:r>
            <a:r>
              <a:rPr lang="en-US" altLang="zh-CN" sz="1600" dirty="0" smtClean="0"/>
              <a:t>23.973 containing all aspects that are suitable as deployment guidelines</a:t>
            </a:r>
          </a:p>
          <a:p>
            <a:pPr lvl="1"/>
            <a:r>
              <a:rPr lang="en-US" altLang="zh-CN" sz="1600" dirty="0" smtClean="0"/>
              <a:t>Potential company input for approving TR 23.973</a:t>
            </a:r>
          </a:p>
          <a:p>
            <a:pPr lvl="1"/>
            <a:endParaRPr lang="zh-CN" altLang="zh-CN" sz="1600" dirty="0"/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 smtClean="0"/>
              <a:t>maintenance</a:t>
            </a:r>
            <a:endParaRPr lang="de-DE" altLang="de-DE" sz="1600" dirty="0" smtClean="0"/>
          </a:p>
          <a:p>
            <a:pPr marL="457200" lvl="1" indent="0">
              <a:buNone/>
            </a:pPr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5741016"/>
              </p:ext>
            </p:extLst>
          </p:nvPr>
        </p:nvGraphicFramePr>
        <p:xfrm>
          <a:off x="179388" y="1376363"/>
          <a:ext cx="8633492" cy="109025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42663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 smtClean="0"/>
              <a:t>Progress</a:t>
            </a:r>
            <a:r>
              <a:rPr lang="en-US" altLang="de-DE" sz="1800" dirty="0" smtClean="0"/>
              <a:t> since SA#83</a:t>
            </a:r>
          </a:p>
          <a:p>
            <a:pPr lvl="1"/>
            <a:r>
              <a:rPr lang="en-US" sz="1400" dirty="0" smtClean="0"/>
              <a:t>5 P-CRs on updating key issues, solutions an evaluations</a:t>
            </a:r>
          </a:p>
          <a:p>
            <a:pPr lvl="1"/>
            <a:endParaRPr lang="en-US" sz="1400" dirty="0"/>
          </a:p>
          <a:p>
            <a:r>
              <a:rPr lang="en-US" altLang="de-DE" sz="1600" b="1" dirty="0" smtClean="0"/>
              <a:t>RAN impacts or dependencies: </a:t>
            </a:r>
          </a:p>
          <a:p>
            <a:pPr lvl="1"/>
            <a:r>
              <a:rPr lang="en-US" sz="1400" dirty="0" smtClean="0"/>
              <a:t>To </a:t>
            </a:r>
            <a:r>
              <a:rPr lang="en-US" sz="1400" dirty="0"/>
              <a:t>be </a:t>
            </a:r>
            <a:r>
              <a:rPr lang="en-US" sz="1400" dirty="0" smtClean="0"/>
              <a:t>determined</a:t>
            </a:r>
          </a:p>
          <a:p>
            <a:pPr lvl="1"/>
            <a:endParaRPr lang="en-US" altLang="de-DE" sz="1400" dirty="0"/>
          </a:p>
          <a:p>
            <a:r>
              <a:rPr lang="en-US" altLang="de-DE" sz="1600" b="1" dirty="0"/>
              <a:t>Next steps:</a:t>
            </a:r>
          </a:p>
          <a:p>
            <a:pPr lvl="1"/>
            <a:r>
              <a:rPr lang="en-US" sz="1400" dirty="0" smtClean="0"/>
              <a:t>The study is scheduled for completion next quarter.</a:t>
            </a:r>
            <a:endParaRPr lang="en-US" altLang="de-DE" sz="1400" dirty="0"/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15/23)</a:t>
            </a:r>
            <a:endParaRPr lang="de-DE" altLang="de-DE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536098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16/23)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4669949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8381"/>
            <a:ext cx="8280400" cy="3459569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defRPr/>
            </a:pPr>
            <a:r>
              <a:rPr lang="en-GB" altLang="zh-CN" sz="1600" dirty="0" smtClean="0"/>
              <a:t>For a few quarters no work conducted as not determined as focus area by TSG SA</a:t>
            </a:r>
          </a:p>
          <a:p>
            <a:pPr lvl="1">
              <a:defRPr/>
            </a:pPr>
            <a:r>
              <a:rPr lang="en-GB" altLang="zh-CN" sz="1600" dirty="0" smtClean="0"/>
              <a:t>SID updated to reduce the scope and extending the timeline to June 2019.</a:t>
            </a:r>
            <a:endParaRPr lang="en-GB" altLang="zh-CN" sz="1600" dirty="0"/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/>
              <a:t>t</a:t>
            </a:r>
            <a:r>
              <a:rPr lang="en-GB" altLang="zh-CN" sz="1600" dirty="0" smtClean="0"/>
              <a:t>o be determined by TSG SA</a:t>
            </a:r>
          </a:p>
          <a:p>
            <a:pPr lvl="1">
              <a:defRPr/>
            </a:pPr>
            <a:r>
              <a:rPr lang="en-GB" altLang="zh-CN" sz="1600" dirty="0" smtClean="0"/>
              <a:t>no </a:t>
            </a:r>
            <a:r>
              <a:rPr lang="en-GB" altLang="zh-CN" sz="1600" dirty="0"/>
              <a:t>continuation with a SID update or otherwise </a:t>
            </a:r>
            <a:r>
              <a:rPr lang="en-GB" altLang="zh-CN" sz="1600" dirty="0" smtClean="0"/>
              <a:t>proposed</a:t>
            </a:r>
            <a:endParaRPr lang="en-GB" altLang="zh-CN" sz="1600" dirty="0"/>
          </a:p>
          <a:p>
            <a:pPr lvl="1">
              <a:defRPr/>
            </a:pPr>
            <a:r>
              <a:rPr lang="en-GB" altLang="zh-CN" sz="1600" dirty="0" smtClean="0"/>
              <a:t>proposed to be stopped</a:t>
            </a: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17/23)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6851394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/>
            <a:r>
              <a:rPr lang="en-US" altLang="zh-CN" sz="1600" dirty="0" smtClean="0"/>
              <a:t>Normative </a:t>
            </a:r>
            <a:r>
              <a:rPr lang="en-US" altLang="zh-CN" sz="1600" dirty="0"/>
              <a:t>work completed with 5 CRs:</a:t>
            </a:r>
          </a:p>
          <a:p>
            <a:pPr lvl="2"/>
            <a:r>
              <a:rPr lang="en-US" altLang="zh-CN" sz="1400" dirty="0"/>
              <a:t>TS 23.503 – Validation Condition and PDU session management for Validation </a:t>
            </a:r>
            <a:r>
              <a:rPr lang="en-US" altLang="zh-CN" sz="1400" dirty="0" smtClean="0"/>
              <a:t>Condition </a:t>
            </a:r>
            <a:endParaRPr lang="en-US" altLang="zh-CN" sz="1400" dirty="0"/>
          </a:p>
          <a:p>
            <a:pPr lvl="2"/>
            <a:r>
              <a:rPr lang="en-US" altLang="zh-CN" sz="1400" dirty="0"/>
              <a:t>TS 23.502 –  New service operation (</a:t>
            </a:r>
            <a:r>
              <a:rPr lang="en-US" altLang="zh-CN" sz="1400" dirty="0" err="1" smtClean="0"/>
              <a:t>Nnef_ApplyPolicy</a:t>
            </a:r>
            <a:r>
              <a:rPr lang="en-US" altLang="zh-CN" sz="1400" dirty="0" smtClean="0"/>
              <a:t>) defined </a:t>
            </a:r>
            <a:r>
              <a:rPr lang="en-US" altLang="zh-CN" sz="1400" dirty="0"/>
              <a:t>and </a:t>
            </a:r>
            <a:r>
              <a:rPr lang="en-US" altLang="zh-CN" sz="1400" dirty="0" smtClean="0"/>
              <a:t>related </a:t>
            </a:r>
            <a:r>
              <a:rPr lang="en-US" altLang="zh-CN" sz="1400" dirty="0"/>
              <a:t>procedures </a:t>
            </a:r>
            <a:r>
              <a:rPr lang="en-US" altLang="zh-CN" sz="1400" dirty="0" smtClean="0"/>
              <a:t>updated</a:t>
            </a:r>
            <a:endParaRPr lang="en-US" altLang="zh-CN" sz="1400" dirty="0"/>
          </a:p>
          <a:p>
            <a:pPr lvl="2"/>
            <a:r>
              <a:rPr lang="en-US" altLang="zh-CN" sz="1400" dirty="0"/>
              <a:t>TS 23.501 -   Alignment with TS 23.502 </a:t>
            </a:r>
            <a:r>
              <a:rPr lang="en-US" altLang="zh-CN" sz="1400" dirty="0" smtClean="0"/>
              <a:t>added</a:t>
            </a:r>
            <a:endParaRPr lang="en-US" altLang="zh-CN" sz="1400" dirty="0"/>
          </a:p>
          <a:p>
            <a:r>
              <a:rPr lang="de-DE" altLang="zh-CN" sz="2000" dirty="0" smtClean="0"/>
              <a:t>RAN </a:t>
            </a:r>
            <a:r>
              <a:rPr lang="de-DE" altLang="zh-CN" sz="2000" dirty="0"/>
              <a:t>impacts or dependencies</a:t>
            </a:r>
          </a:p>
          <a:p>
            <a:pPr lvl="1"/>
            <a:r>
              <a:rPr lang="de-DE" altLang="de-DE" sz="1600" dirty="0"/>
              <a:t>None identified</a:t>
            </a:r>
            <a:endParaRPr lang="de-DE" altLang="de-DE" sz="20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18/23)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6268251"/>
              </p:ext>
            </p:extLst>
          </p:nvPr>
        </p:nvGraphicFramePr>
        <p:xfrm>
          <a:off x="179388" y="1376363"/>
          <a:ext cx="8569325" cy="121188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05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1338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392881">
                <a:tc>
                  <a:txBody>
                    <a:bodyPr/>
                    <a:lstStyle/>
                    <a:p>
                      <a:r>
                        <a:rPr lang="en-GB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IMS to 5GC Integration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100%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51484"/>
            <a:ext cx="8280400" cy="360646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2000" dirty="0" smtClean="0"/>
              <a:t>Progress </a:t>
            </a:r>
            <a:r>
              <a:rPr lang="de-DE" sz="2000" dirty="0"/>
              <a:t>Since </a:t>
            </a:r>
            <a:r>
              <a:rPr lang="de-DE" sz="2000" dirty="0" smtClean="0"/>
              <a:t>SA#83</a:t>
            </a:r>
            <a:endParaRPr lang="de-DE" sz="2000" dirty="0"/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The </a:t>
            </a:r>
            <a:r>
              <a:rPr lang="en-GB" altLang="zh-CN" sz="1600" dirty="0" smtClean="0"/>
              <a:t>objective </a:t>
            </a:r>
            <a:r>
              <a:rPr lang="en-GB" altLang="zh-CN" sz="1600" dirty="0"/>
              <a:t>related to service-based interfaces was prioritized at SA #82; </a:t>
            </a:r>
            <a:r>
              <a:rPr lang="en-GB" altLang="zh-CN" sz="1600" dirty="0" smtClean="0"/>
              <a:t>Conclusions </a:t>
            </a:r>
            <a:r>
              <a:rPr lang="en-GB" altLang="zh-CN" sz="1600" dirty="0"/>
              <a:t>reached for Key Issues 5, 6 and 7 (presented at SA #83) and no further work expected to these Key Issues</a:t>
            </a:r>
            <a:r>
              <a:rPr lang="en-GB" altLang="zh-CN" sz="1600" dirty="0" smtClean="0"/>
              <a:t>.</a:t>
            </a:r>
            <a:endParaRPr lang="de-DE" altLang="zh-CN" sz="1600" dirty="0"/>
          </a:p>
          <a:p>
            <a:pPr lvl="1">
              <a:spcBef>
                <a:spcPts val="0"/>
              </a:spcBef>
            </a:pPr>
            <a:r>
              <a:rPr lang="de-DE" sz="1600" dirty="0"/>
              <a:t>Revised FS_eIMS5G provided for approval for work on the other key </a:t>
            </a:r>
            <a:r>
              <a:rPr lang="de-DE" sz="1600" dirty="0" smtClean="0"/>
              <a:t>issues in Rel-17.</a:t>
            </a:r>
            <a:endParaRPr lang="de-DE" sz="1600" dirty="0"/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The work resulting from the Rel-16 study conclusions was </a:t>
            </a:r>
            <a:r>
              <a:rPr lang="en-GB" altLang="zh-CN" sz="1600" dirty="0"/>
              <a:t>conducted </a:t>
            </a:r>
            <a:r>
              <a:rPr lang="en-GB" altLang="zh-CN" sz="1600" dirty="0" smtClean="0"/>
              <a:t>under eIMS5G_SBA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and </a:t>
            </a:r>
            <a:r>
              <a:rPr lang="en-GB" altLang="zh-CN" sz="1600" dirty="0"/>
              <a:t>completed at SA2 #</a:t>
            </a:r>
            <a:r>
              <a:rPr lang="en-GB" altLang="zh-CN" sz="1600" dirty="0" smtClean="0"/>
              <a:t>133. The </a:t>
            </a:r>
            <a:r>
              <a:rPr lang="en-GB" altLang="zh-CN" sz="1600" dirty="0"/>
              <a:t>related </a:t>
            </a:r>
            <a:r>
              <a:rPr lang="en-GB" altLang="zh-CN" sz="1600" dirty="0" smtClean="0"/>
              <a:t>CRs are provided for approval.</a:t>
            </a:r>
            <a:endParaRPr 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sz="1600" dirty="0"/>
              <a:t>N</a:t>
            </a:r>
            <a:r>
              <a:rPr lang="de-DE" sz="1600" dirty="0" smtClean="0"/>
              <a:t>o </a:t>
            </a:r>
            <a:r>
              <a:rPr lang="de-DE" sz="1600" dirty="0"/>
              <a:t>RAN dependencies </a:t>
            </a:r>
            <a:r>
              <a:rPr lang="de-DE" sz="1600" dirty="0" smtClean="0"/>
              <a:t>identified.</a:t>
            </a:r>
            <a:endParaRPr lang="de-DE" sz="1600" dirty="0"/>
          </a:p>
          <a:p>
            <a:r>
              <a:rPr lang="de-DE" sz="2000" dirty="0"/>
              <a:t> </a:t>
            </a:r>
            <a:r>
              <a:rPr lang="de-DE" sz="2000" dirty="0" smtClean="0"/>
              <a:t>Next </a:t>
            </a:r>
            <a:r>
              <a:rPr lang="de-DE" sz="2000" dirty="0"/>
              <a:t>Steps</a:t>
            </a:r>
          </a:p>
          <a:p>
            <a:pPr lvl="1"/>
            <a:r>
              <a:rPr lang="de-DE" sz="1600" dirty="0" smtClean="0"/>
              <a:t>maintenance</a:t>
            </a:r>
            <a:endParaRPr lang="de-DE" sz="2000" dirty="0" smtClean="0"/>
          </a:p>
          <a:p>
            <a:pPr lvl="1">
              <a:defRPr/>
            </a:pPr>
            <a:endParaRPr lang="en-GB" altLang="zh-CN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</a:t>
            </a:r>
            <a:r>
              <a:rPr lang="en-US" altLang="de-DE" sz="2800" b="1" dirty="0" smtClean="0"/>
              <a:t>(</a:t>
            </a:r>
            <a:r>
              <a:rPr lang="en-US" altLang="de-DE" sz="2800" b="1" dirty="0" smtClean="0"/>
              <a:t>19</a:t>
            </a:r>
            <a:r>
              <a:rPr lang="en-US" altLang="de-DE" sz="2800" b="1" dirty="0" smtClean="0"/>
              <a:t>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848844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&gt; 75%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1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defRPr/>
            </a:pPr>
            <a:r>
              <a:rPr lang="en-GB" altLang="zh-CN" sz="1600" dirty="0" smtClean="0"/>
              <a:t>For a few quarters no </a:t>
            </a:r>
            <a:r>
              <a:rPr lang="en-GB" altLang="zh-CN" sz="1600" dirty="0"/>
              <a:t>work conducted as not determined as focus area by TSG SA</a:t>
            </a:r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r>
              <a:rPr lang="de-DE" sz="2000" dirty="0"/>
              <a:t>RAN impacts or dependencies</a:t>
            </a:r>
          </a:p>
          <a:p>
            <a:pPr lvl="1"/>
            <a:r>
              <a:rPr lang="de-DE" altLang="de-DE" sz="1600" dirty="0"/>
              <a:t>None </a:t>
            </a:r>
            <a:r>
              <a:rPr lang="de-DE" altLang="de-DE" sz="1600" dirty="0" smtClean="0"/>
              <a:t>identified</a:t>
            </a:r>
          </a:p>
          <a:p>
            <a:pPr lvl="1"/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to </a:t>
            </a:r>
            <a:r>
              <a:rPr lang="en-GB" altLang="zh-CN" sz="1600" dirty="0"/>
              <a:t>be determined by TSG SA</a:t>
            </a:r>
          </a:p>
          <a:p>
            <a:pPr lvl="1">
              <a:defRPr/>
            </a:pPr>
            <a:r>
              <a:rPr lang="en-GB" altLang="zh-CN" sz="1600" dirty="0"/>
              <a:t>no continuation with a SID update or otherwise proposed</a:t>
            </a:r>
          </a:p>
          <a:p>
            <a:pPr lvl="1">
              <a:defRPr/>
            </a:pPr>
            <a:r>
              <a:rPr lang="en-GB" altLang="zh-CN" sz="1600" dirty="0"/>
              <a:t>proposed to be stopped</a:t>
            </a:r>
            <a:endParaRPr lang="de-DE" altLang="zh-CN" sz="1600" dirty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20/23)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431054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FS_AAI_LTE_NR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Awareness Interworking between LTE and NR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7961893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defRPr/>
            </a:pPr>
            <a:r>
              <a:rPr lang="en-GB" altLang="zh-CN" sz="1600" dirty="0" smtClean="0"/>
              <a:t>For a few quarters no </a:t>
            </a:r>
            <a:r>
              <a:rPr lang="en-GB" altLang="zh-CN" sz="1600" dirty="0"/>
              <a:t>work conducted as not determined as focus area by TSG </a:t>
            </a:r>
            <a:r>
              <a:rPr lang="en-GB" altLang="zh-CN" sz="1600" dirty="0" smtClean="0"/>
              <a:t>SA</a:t>
            </a:r>
          </a:p>
          <a:p>
            <a:pPr lvl="1">
              <a:defRPr/>
            </a:pPr>
            <a:r>
              <a:rPr lang="en-GB" altLang="zh-CN" sz="1600" dirty="0" smtClean="0"/>
              <a:t>A SID update for Rel-17 timeframe is WG approved with an objection to one of the objectives</a:t>
            </a:r>
            <a:endParaRPr lang="en-GB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Revised SID is submitted for approval by TSG SA</a:t>
            </a:r>
            <a:endParaRPr lang="en-GB" altLang="zh-CN" sz="1600" dirty="0"/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454649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21/23)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5115392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FS_EPS_URACE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9"/>
            <a:ext cx="8280400" cy="3522661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SA#83</a:t>
            </a:r>
          </a:p>
          <a:p>
            <a:pPr lvl="1">
              <a:defRPr/>
            </a:pPr>
            <a:r>
              <a:rPr lang="en-GB" altLang="zh-CN" sz="1600" dirty="0"/>
              <a:t>No work conducted as not determined as focus area by TSG SA</a:t>
            </a:r>
          </a:p>
          <a:p>
            <a:r>
              <a:rPr lang="de-DE" sz="2000" dirty="0" smtClean="0"/>
              <a:t>RAN </a:t>
            </a:r>
            <a:r>
              <a:rPr lang="de-DE" sz="2000" dirty="0"/>
              <a:t>impacts or dependencies</a:t>
            </a:r>
          </a:p>
          <a:p>
            <a:pPr lvl="1"/>
            <a:r>
              <a:rPr lang="en-US" altLang="de-DE" sz="1600" dirty="0" smtClean="0"/>
              <a:t>High </a:t>
            </a:r>
            <a:r>
              <a:rPr lang="en-US" altLang="de-DE" sz="1600" dirty="0"/>
              <a:t>availability by redundant transmission in UP between UE/RAN and CN (may </a:t>
            </a:r>
            <a:r>
              <a:rPr lang="en-US" altLang="de-DE" sz="1600" dirty="0" smtClean="0"/>
              <a:t>impact </a:t>
            </a:r>
            <a:r>
              <a:rPr lang="en-US" altLang="de-DE" sz="1600" dirty="0"/>
              <a:t>cell reselection and handover target selection)</a:t>
            </a:r>
            <a:endParaRPr lang="de-DE" sz="1600" dirty="0"/>
          </a:p>
          <a:p>
            <a:pPr lvl="1"/>
            <a:r>
              <a:rPr lang="en-US" sz="1600" dirty="0"/>
              <a:t>Notification control for GBR bearers</a:t>
            </a: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to be determined by TSG SA</a:t>
            </a:r>
          </a:p>
          <a:p>
            <a:pPr lvl="1">
              <a:defRPr/>
            </a:pPr>
            <a:r>
              <a:rPr lang="en-GB" altLang="zh-CN" sz="1600" dirty="0"/>
              <a:t>no continuation with a SID update or otherwise proposed</a:t>
            </a:r>
          </a:p>
          <a:p>
            <a:pPr lvl="1">
              <a:defRPr/>
            </a:pPr>
            <a:r>
              <a:rPr lang="en-GB" altLang="zh-CN" sz="1600" dirty="0"/>
              <a:t>proposed to be stopped</a:t>
            </a:r>
            <a:endParaRPr lang="de-DE" altLang="zh-CN" sz="16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57528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22/23)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99944599"/>
              </p:ext>
            </p:extLst>
          </p:nvPr>
        </p:nvGraphicFramePr>
        <p:xfrm>
          <a:off x="179388" y="1376363"/>
          <a:ext cx="8569325" cy="139089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3907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0766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 Rel-16 work items (WI &amp; CRs approved together)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378970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67258"/>
            <a:ext cx="8656267" cy="369069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WID on </a:t>
            </a:r>
            <a:r>
              <a:rPr lang="en-GB" altLang="zh-CN" sz="1600" b="1" kern="1200" dirty="0"/>
              <a:t>Reliable Data Service Serialization </a:t>
            </a:r>
            <a:r>
              <a:rPr lang="en-GB" altLang="zh-CN" sz="1600" b="1" kern="1200" dirty="0" smtClean="0"/>
              <a:t>Indication. </a:t>
            </a:r>
            <a:r>
              <a:rPr lang="en-GB" altLang="zh-CN" sz="1600" dirty="0" smtClean="0"/>
              <a:t>WG-approved</a:t>
            </a:r>
            <a:r>
              <a:rPr lang="en-GB" altLang="zh-CN" sz="1600" dirty="0"/>
              <a:t>. Normative Work also completed </a:t>
            </a:r>
            <a:r>
              <a:rPr lang="en-US" altLang="zh-CN" sz="1600" dirty="0"/>
              <a:t>with 3 </a:t>
            </a:r>
            <a:r>
              <a:rPr lang="en-US" altLang="zh-CN" sz="1600" dirty="0" smtClean="0"/>
              <a:t>CRs </a:t>
            </a:r>
            <a:r>
              <a:rPr lang="en-US" altLang="zh-CN" sz="1600" dirty="0"/>
              <a:t>for TS 23.682, TS </a:t>
            </a:r>
            <a:r>
              <a:rPr lang="en-US" altLang="zh-CN" sz="1600" dirty="0" smtClean="0"/>
              <a:t>23.501 and </a:t>
            </a:r>
            <a:r>
              <a:rPr lang="en-US" altLang="zh-CN" sz="1600" dirty="0"/>
              <a:t>TS 23.502.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WID on </a:t>
            </a:r>
            <a:r>
              <a:rPr lang="en-GB" altLang="zh-CN" sz="1600" b="1" dirty="0"/>
              <a:t>S6b Optional for </a:t>
            </a:r>
            <a:r>
              <a:rPr lang="en-GB" altLang="zh-CN" sz="1600" b="1" dirty="0" err="1"/>
              <a:t>ePDG</a:t>
            </a:r>
            <a:r>
              <a:rPr lang="en-GB" altLang="zh-CN" sz="1600" b="1" dirty="0"/>
              <a:t> connected to </a:t>
            </a:r>
            <a:r>
              <a:rPr lang="en-GB" altLang="zh-CN" sz="1600" b="1" dirty="0" smtClean="0"/>
              <a:t>5GS</a:t>
            </a:r>
            <a:r>
              <a:rPr lang="en-GB" altLang="zh-CN" sz="1600" b="1" kern="1200" dirty="0" smtClean="0"/>
              <a:t>. </a:t>
            </a:r>
            <a:r>
              <a:rPr lang="en-GB" altLang="zh-CN" sz="1600" dirty="0" smtClean="0"/>
              <a:t>WG-approved</a:t>
            </a:r>
            <a:r>
              <a:rPr lang="en-GB" altLang="zh-CN" sz="1600" dirty="0"/>
              <a:t>. Normative Work also completed </a:t>
            </a:r>
            <a:r>
              <a:rPr lang="en-US" altLang="zh-CN" sz="1600" dirty="0"/>
              <a:t>with </a:t>
            </a:r>
            <a:r>
              <a:rPr lang="en-US" altLang="zh-CN" sz="1600" dirty="0" smtClean="0"/>
              <a:t>2 CRs </a:t>
            </a:r>
            <a:r>
              <a:rPr lang="en-US" altLang="zh-CN" sz="1600" dirty="0"/>
              <a:t>for </a:t>
            </a:r>
            <a:r>
              <a:rPr lang="en-US" altLang="zh-CN" sz="1600" dirty="0" smtClean="0"/>
              <a:t>TS 23.501 and </a:t>
            </a:r>
            <a:r>
              <a:rPr lang="en-US" altLang="zh-CN" sz="1600" dirty="0"/>
              <a:t>TS 23.502.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 smtClean="0"/>
              <a:t>TEI16 </a:t>
            </a:r>
            <a:r>
              <a:rPr lang="en-GB" altLang="zh-CN" sz="1600" b="1" dirty="0" smtClean="0"/>
              <a:t>Dedicated </a:t>
            </a:r>
            <a:r>
              <a:rPr lang="en-GB" altLang="zh-CN" sz="1600" b="1" dirty="0"/>
              <a:t>Bearers for Ethernet in </a:t>
            </a:r>
            <a:r>
              <a:rPr lang="en-GB" altLang="zh-CN" sz="1600" b="1" dirty="0" smtClean="0"/>
              <a:t>EPC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WG-approved with </a:t>
            </a:r>
            <a:r>
              <a:rPr lang="en-GB" altLang="zh-CN" sz="1600" dirty="0" smtClean="0"/>
              <a:t>5 </a:t>
            </a:r>
            <a:r>
              <a:rPr lang="en-GB" altLang="zh-CN" sz="1600" dirty="0"/>
              <a:t>CRs for </a:t>
            </a:r>
            <a:r>
              <a:rPr lang="en-GB" altLang="zh-CN" sz="1600" dirty="0" smtClean="0"/>
              <a:t>23.060, 23.401, 23.221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23.502 </a:t>
            </a:r>
            <a:endParaRPr lang="en-GB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 smtClean="0"/>
              <a:t>TEI16 </a:t>
            </a:r>
            <a:r>
              <a:rPr lang="en-GB" altLang="zh-CN" sz="1600" b="1" dirty="0" smtClean="0"/>
              <a:t>Support </a:t>
            </a:r>
            <a:r>
              <a:rPr lang="en-GB" altLang="zh-CN" sz="1600" b="1" dirty="0"/>
              <a:t>of multiple EATF instances in Emergency SRVCC </a:t>
            </a:r>
            <a:r>
              <a:rPr lang="en-GB" altLang="zh-CN" sz="1600" b="1" dirty="0" smtClean="0"/>
              <a:t>procedures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WG-approved with 1 CR for </a:t>
            </a:r>
            <a:r>
              <a:rPr lang="en-GB" altLang="zh-CN" sz="1600" dirty="0" smtClean="0"/>
              <a:t>23.237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 smtClean="0"/>
              <a:t>TEI16 </a:t>
            </a:r>
            <a:r>
              <a:rPr lang="en-GB" altLang="zh-CN" sz="1600" b="1" dirty="0" smtClean="0"/>
              <a:t>Enhancement </a:t>
            </a:r>
            <a:r>
              <a:rPr lang="en-GB" altLang="zh-CN" sz="1600" b="1" dirty="0"/>
              <a:t>of Monitoring Event </a:t>
            </a:r>
            <a:r>
              <a:rPr lang="en-GB" altLang="zh-CN" sz="1600" b="1" dirty="0" smtClean="0"/>
              <a:t>configuration</a:t>
            </a:r>
            <a:r>
              <a:rPr lang="en-GB" altLang="zh-CN" sz="1600" dirty="0" smtClean="0"/>
              <a:t>, WG-approved with 1 CR for 23.682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 smtClean="0"/>
              <a:t>TEI16 </a:t>
            </a:r>
            <a:r>
              <a:rPr lang="en-GB" altLang="zh-CN" sz="1600" b="1" dirty="0" smtClean="0"/>
              <a:t>PCF </a:t>
            </a:r>
            <a:r>
              <a:rPr lang="en-GB" altLang="zh-CN" sz="1600" b="1" dirty="0"/>
              <a:t>selection for PDU sessions with same DNN and </a:t>
            </a:r>
            <a:r>
              <a:rPr lang="en-GB" altLang="zh-CN" sz="1600" b="1" dirty="0" smtClean="0"/>
              <a:t>S-NSSAI, </a:t>
            </a:r>
            <a:r>
              <a:rPr lang="en-GB" altLang="zh-CN" sz="1600" dirty="0" smtClean="0"/>
              <a:t>WG-approved </a:t>
            </a:r>
            <a:r>
              <a:rPr lang="en-GB" altLang="zh-CN" sz="1600" dirty="0"/>
              <a:t>with </a:t>
            </a:r>
            <a:r>
              <a:rPr lang="en-GB" altLang="zh-CN" sz="1600" dirty="0" smtClean="0"/>
              <a:t>2 CRs </a:t>
            </a:r>
            <a:r>
              <a:rPr lang="en-GB" altLang="zh-CN" sz="1600" dirty="0"/>
              <a:t>for </a:t>
            </a:r>
            <a:r>
              <a:rPr lang="en-GB" altLang="zh-CN" sz="1600" dirty="0" smtClean="0"/>
              <a:t>23.501 and 23.503</a:t>
            </a:r>
            <a:endParaRPr lang="en-GB" sz="1600" b="1" dirty="0" smtClean="0"/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 smtClean="0"/>
              <a:t>maintenance</a:t>
            </a:r>
          </a:p>
          <a:p>
            <a:pPr marL="0" indent="0">
              <a:buNone/>
              <a:defRPr/>
            </a:pPr>
            <a:endParaRPr lang="de-DE" altLang="de-DE" sz="2000" dirty="0" smtClean="0"/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SA2 meetings held since SA#83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SA2#132: April 2019, Xi’an, China</a:t>
            </a:r>
          </a:p>
          <a:p>
            <a:pPr lvl="1" eaLnBrk="1" hangingPunct="1">
              <a:defRPr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SA2#133: May 2019, Reno, Nevada, USA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SA2#134: June 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2019,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Sapporo, Japan</a:t>
            </a:r>
          </a:p>
          <a:p>
            <a:pPr marL="457200" lvl="1" indent="0" eaLnBrk="1" hangingPunct="1">
              <a:buNone/>
              <a:defRPr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65876666"/>
              </p:ext>
            </p:extLst>
          </p:nvPr>
        </p:nvGraphicFramePr>
        <p:xfrm>
          <a:off x="217488" y="1304925"/>
          <a:ext cx="8609012" cy="4846128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30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53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Rel-16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 B/C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alignments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other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WG’s work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601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696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7431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651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</a:t>
            </a:r>
            <a:r>
              <a:rPr lang="en-US" altLang="de-DE" sz="2800" b="1" dirty="0" smtClean="0"/>
              <a:t>23/23)</a:t>
            </a:r>
            <a:endParaRPr lang="de-DE" altLang="de-DE" sz="2800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WIDs/SIDs and Exceptions - 1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447800"/>
            <a:ext cx="8813800" cy="487572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000" dirty="0" smtClean="0"/>
              <a:t>New and revised SID/WID: </a:t>
            </a:r>
          </a:p>
          <a:p>
            <a:pPr lvl="1">
              <a:spcBef>
                <a:spcPts val="0"/>
              </a:spcBef>
            </a:pPr>
            <a:r>
              <a:rPr lang="en-GB" altLang="zh-CN" sz="1600" b="1" dirty="0" smtClean="0"/>
              <a:t>Rel-16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New Work Item on Reliable Data Service Serialization </a:t>
            </a:r>
            <a:r>
              <a:rPr lang="en-GB" altLang="zh-CN" sz="1600" dirty="0" smtClean="0"/>
              <a:t>Indication</a:t>
            </a:r>
          </a:p>
          <a:p>
            <a:pPr lvl="1">
              <a:spcBef>
                <a:spcPts val="0"/>
              </a:spcBef>
            </a:pPr>
            <a:r>
              <a:rPr lang="en-GB" altLang="zh-CN" sz="1600" b="1" dirty="0" smtClean="0"/>
              <a:t>Rel-16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New WID on S6b Optional for </a:t>
            </a:r>
            <a:r>
              <a:rPr lang="en-GB" altLang="zh-CN" sz="1600" dirty="0" err="1"/>
              <a:t>ePDG</a:t>
            </a:r>
            <a:r>
              <a:rPr lang="en-GB" altLang="zh-CN" sz="1600" dirty="0"/>
              <a:t> connected </a:t>
            </a:r>
            <a:r>
              <a:rPr lang="en-GB" altLang="zh-CN" sz="1600" dirty="0" smtClean="0"/>
              <a:t>5GS</a:t>
            </a:r>
          </a:p>
          <a:p>
            <a:pPr lvl="1">
              <a:spcBef>
                <a:spcPts val="0"/>
              </a:spcBef>
            </a:pPr>
            <a:endParaRPr lang="en-GB" altLang="zh-CN" sz="1600" dirty="0" smtClean="0"/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Revised </a:t>
            </a:r>
            <a:r>
              <a:rPr lang="en-GB" altLang="zh-CN" sz="1600" dirty="0"/>
              <a:t>SID on System enhancement for Proximity based Services in </a:t>
            </a:r>
            <a:r>
              <a:rPr lang="en-GB" altLang="zh-CN" sz="1600" dirty="0" smtClean="0"/>
              <a:t>5GS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Revised </a:t>
            </a:r>
            <a:r>
              <a:rPr lang="en-GB" altLang="zh-CN" sz="1600" dirty="0"/>
              <a:t>SID on Application Awareness Interworking between LTE and </a:t>
            </a:r>
            <a:r>
              <a:rPr lang="en-GB" altLang="zh-CN" sz="1600" dirty="0" smtClean="0"/>
              <a:t>NR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Revised SID on system architecture for next generation real time communication </a:t>
            </a:r>
            <a:r>
              <a:rPr lang="en-GB" altLang="zh-CN" sz="1600" dirty="0" smtClean="0"/>
              <a:t>services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Revised SID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on Enhanced IMS to 5GC Integration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</a:t>
            </a:r>
            <a:r>
              <a:rPr lang="en-GB" altLang="zh-CN" sz="1600" dirty="0"/>
              <a:t>WID on supporting Flexible Local Area Data Network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New WID on 5G System Enhancement for Advanced Interactive Services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</a:t>
            </a:r>
            <a:r>
              <a:rPr lang="en-GB" altLang="zh-CN" sz="1600" dirty="0"/>
              <a:t>SID on the Usage of User Identifiers in the 5G System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</a:t>
            </a:r>
            <a:r>
              <a:rPr lang="en-GB" altLang="zh-CN" sz="1600" dirty="0"/>
              <a:t>SID on Enablers for Network Automation for 5G - phase </a:t>
            </a:r>
            <a:r>
              <a:rPr lang="en-GB" altLang="zh-CN" sz="1600" dirty="0" smtClean="0"/>
              <a:t>2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SID </a:t>
            </a:r>
            <a:r>
              <a:rPr lang="en-GB" altLang="zh-CN" sz="1600" dirty="0"/>
              <a:t>on Enhancement to the 5GC </a:t>
            </a:r>
            <a:r>
              <a:rPr lang="en-GB" altLang="zh-CN" sz="1600" dirty="0" err="1"/>
              <a:t>LoCation</a:t>
            </a:r>
            <a:r>
              <a:rPr lang="en-GB" altLang="zh-CN" sz="1600" dirty="0"/>
              <a:t> </a:t>
            </a:r>
            <a:r>
              <a:rPr lang="en-GB" altLang="zh-CN" sz="1600" dirty="0" smtClean="0"/>
              <a:t>Services - Phase 2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SID on </a:t>
            </a:r>
            <a:r>
              <a:rPr lang="en-GB" altLang="zh-CN" sz="1600" dirty="0"/>
              <a:t>E</a:t>
            </a:r>
            <a:r>
              <a:rPr lang="en-GB" altLang="zh-CN" sz="1600" dirty="0" smtClean="0"/>
              <a:t>nhancement </a:t>
            </a:r>
            <a:r>
              <a:rPr lang="en-GB" altLang="zh-CN" sz="1600" dirty="0"/>
              <a:t>of 5G UE </a:t>
            </a:r>
            <a:r>
              <a:rPr lang="en-GB" altLang="zh-CN" sz="1600" dirty="0" smtClean="0"/>
              <a:t>Policy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New </a:t>
            </a:r>
            <a:r>
              <a:rPr lang="en-GB" altLang="zh-CN" sz="1600" dirty="0"/>
              <a:t>SID on Architectural enhancements for 5G multicast-broadcast </a:t>
            </a:r>
            <a:r>
              <a:rPr lang="en-GB" altLang="zh-CN" sz="1600" dirty="0" smtClean="0"/>
              <a:t>services</a:t>
            </a:r>
          </a:p>
          <a:p>
            <a:pPr lvl="1">
              <a:spcBef>
                <a:spcPts val="0"/>
              </a:spcBef>
            </a:pPr>
            <a:r>
              <a:rPr lang="en-US" altLang="zh-CN" sz="1600" dirty="0"/>
              <a:t>New </a:t>
            </a:r>
            <a:r>
              <a:rPr lang="en-US" altLang="zh-CN" sz="1600" dirty="0" smtClean="0"/>
              <a:t>SID </a:t>
            </a:r>
            <a:r>
              <a:rPr lang="en-US" altLang="zh-CN" sz="1600" dirty="0"/>
              <a:t>on enhanced support of Non-Public </a:t>
            </a:r>
            <a:r>
              <a:rPr lang="en-US" altLang="zh-CN" sz="1600" dirty="0" smtClean="0"/>
              <a:t>Networks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New SID </a:t>
            </a:r>
            <a:r>
              <a:rPr lang="en-GB" altLang="zh-CN" sz="1600" dirty="0" smtClean="0"/>
              <a:t>on </a:t>
            </a:r>
            <a:r>
              <a:rPr lang="en-GB" altLang="zh-CN" sz="1600" dirty="0"/>
              <a:t>enhancement of support for 5G LAN-type </a:t>
            </a:r>
            <a:r>
              <a:rPr lang="en-GB" altLang="zh-CN" sz="1600" dirty="0" smtClean="0"/>
              <a:t>service</a:t>
            </a:r>
          </a:p>
          <a:p>
            <a:pPr lvl="1">
              <a:spcBef>
                <a:spcPts val="0"/>
              </a:spcBef>
            </a:pPr>
            <a:endParaRPr lang="en-GB" altLang="zh-CN" sz="1600" dirty="0" smtClean="0"/>
          </a:p>
          <a:p>
            <a:pPr lvl="1">
              <a:spcBef>
                <a:spcPts val="0"/>
              </a:spcBef>
            </a:pPr>
            <a:endParaRPr lang="en-GB" sz="1600" dirty="0" smtClean="0"/>
          </a:p>
          <a:p>
            <a:pPr lvl="1">
              <a:spcBef>
                <a:spcPts val="0"/>
              </a:spcBef>
            </a:pPr>
            <a:endParaRPr lang="en-GB" sz="1600" dirty="0"/>
          </a:p>
          <a:p>
            <a:pPr lvl="1">
              <a:spcBef>
                <a:spcPts val="0"/>
              </a:spcBef>
            </a:pPr>
            <a:endParaRPr lang="de-DE" sz="1600" dirty="0"/>
          </a:p>
          <a:p>
            <a:pPr lvl="1" eaLnBrk="1" hangingPunct="1"/>
            <a:endParaRPr lang="en-GB" sz="2000" dirty="0" smtClean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WIDs/SIDs and Exceptions - 2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860698"/>
            <a:ext cx="8813800" cy="446283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000" dirty="0" smtClean="0"/>
              <a:t>Exception requests: 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 smtClean="0"/>
              <a:t>Exception </a:t>
            </a:r>
            <a:r>
              <a:rPr lang="en-GB" altLang="zh-CN" sz="1600" dirty="0"/>
              <a:t>request for </a:t>
            </a:r>
            <a:r>
              <a:rPr lang="en-GB" altLang="zh-CN" sz="1600" dirty="0" err="1" smtClean="0"/>
              <a:t>Vertical_LAN</a:t>
            </a:r>
            <a:endParaRPr lang="en-GB" altLang="zh-CN" sz="1600" dirty="0" smtClean="0"/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ATSSS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eV2XARC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</a:t>
            </a:r>
            <a:r>
              <a:rPr lang="en-GB" altLang="zh-CN" sz="1600" dirty="0" err="1"/>
              <a:t>eLCS</a:t>
            </a:r>
            <a:endParaRPr lang="en-GB" altLang="zh-CN" sz="1600" dirty="0"/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5WWC</a:t>
            </a:r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5G_CIoT</a:t>
            </a:r>
            <a:endParaRPr lang="zh-CN" altLang="zh-CN" sz="1600" dirty="0"/>
          </a:p>
          <a:p>
            <a:pPr lvl="1">
              <a:spcBef>
                <a:spcPts val="0"/>
              </a:spcBef>
            </a:pPr>
            <a:r>
              <a:rPr lang="en-GB" altLang="zh-CN" sz="1600" dirty="0"/>
              <a:t>Exception request for 5G_URLLC</a:t>
            </a:r>
          </a:p>
          <a:p>
            <a:pPr lvl="1" eaLnBrk="1" hangingPunct="1"/>
            <a:endParaRPr lang="en-GB" sz="1600" dirty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117279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 smtClean="0"/>
          </a:p>
          <a:p>
            <a:pPr>
              <a:buFontTx/>
              <a:buNone/>
            </a:pPr>
            <a:endParaRPr lang="en-US" altLang="de-DE" dirty="0" smtClean="0"/>
          </a:p>
          <a:p>
            <a:pPr eaLnBrk="1" hangingPunct="1">
              <a:buFontTx/>
              <a:buNone/>
            </a:pPr>
            <a:endParaRPr lang="en-US" altLang="de-DE" dirty="0" smtClean="0"/>
          </a:p>
          <a:p>
            <a:pPr eaLnBrk="1" hangingPunct="1"/>
            <a:endParaRPr lang="en-GB" alt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2252134"/>
            <a:ext cx="8342313" cy="3842280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Presentation 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</a:t>
            </a:r>
          </a:p>
          <a:p>
            <a:pPr lvl="1" eaLnBrk="1" hangingPunct="1"/>
            <a:r>
              <a:rPr lang="en-GB" altLang="zh-CN" sz="1600" dirty="0" smtClean="0"/>
              <a:t>TS </a:t>
            </a:r>
            <a:r>
              <a:rPr lang="en-GB" altLang="zh-CN" sz="1600" dirty="0"/>
              <a:t>23.287 "Architecture enhancements for 5G System (5GS) to support Vehicle-to-Everything (V2X) services</a:t>
            </a:r>
            <a:r>
              <a:rPr lang="en-GB" altLang="zh-CN" sz="1600" dirty="0" smtClean="0"/>
              <a:t>"</a:t>
            </a:r>
            <a:endParaRPr lang="de-DE" sz="1600" dirty="0"/>
          </a:p>
          <a:p>
            <a:pPr marL="457200" lvl="1" indent="0" eaLnBrk="1" hangingPunct="1">
              <a:buNone/>
            </a:pPr>
            <a:endParaRPr lang="de-DE" sz="1600" dirty="0" smtClean="0"/>
          </a:p>
          <a:p>
            <a:pPr eaLnBrk="1" hangingPunct="1"/>
            <a:r>
              <a:rPr lang="de-DE" altLang="de-DE" sz="2000" dirty="0"/>
              <a:t>Presentation for</a:t>
            </a:r>
            <a:r>
              <a:rPr lang="de-DE" altLang="de-DE" sz="2200" dirty="0" smtClean="0"/>
              <a:t>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en-GB" altLang="zh-CN" sz="1600" dirty="0" smtClean="0"/>
              <a:t>TS 23.273 "5G </a:t>
            </a:r>
            <a:r>
              <a:rPr lang="en-GB" altLang="zh-CN" sz="1600" dirty="0"/>
              <a:t>System Location Services (LCS</a:t>
            </a:r>
            <a:r>
              <a:rPr lang="en-GB" altLang="zh-CN" sz="1600" dirty="0" smtClean="0"/>
              <a:t>)"</a:t>
            </a:r>
            <a:endParaRPr lang="en-GB" altLang="zh-CN" sz="1600" dirty="0"/>
          </a:p>
          <a:p>
            <a:pPr lvl="1" eaLnBrk="1" hangingPunct="1"/>
            <a:r>
              <a:rPr lang="en-GB" altLang="zh-CN" sz="1600" dirty="0"/>
              <a:t>TS 23.316 </a:t>
            </a:r>
            <a:r>
              <a:rPr lang="en-GB" altLang="zh-CN" sz="1600" dirty="0" smtClean="0"/>
              <a:t>"Wireless </a:t>
            </a:r>
            <a:r>
              <a:rPr lang="en-GB" altLang="zh-CN" sz="1600" dirty="0"/>
              <a:t>and wireline convergence access support for the 5G System (5GS</a:t>
            </a:r>
            <a:r>
              <a:rPr lang="en-GB" altLang="zh-CN" sz="1600" dirty="0" smtClean="0"/>
              <a:t>)"</a:t>
            </a:r>
            <a:endParaRPr lang="en-GB" altLang="zh-CN" sz="1600" dirty="0"/>
          </a:p>
          <a:p>
            <a:pPr lvl="1" eaLnBrk="1" hangingPunct="1"/>
            <a:r>
              <a:rPr lang="en-GB" altLang="zh-CN" sz="1600" dirty="0"/>
              <a:t>TS 23.288 "Architecture enhancements for 5G System (5GS) to support network data analytics </a:t>
            </a:r>
            <a:r>
              <a:rPr lang="en-GB" altLang="zh-CN" sz="1600" dirty="0" smtClean="0"/>
              <a:t>services"</a:t>
            </a:r>
            <a:endParaRPr lang="en-GB" altLang="zh-CN" sz="1600" dirty="0"/>
          </a:p>
          <a:p>
            <a:pPr lvl="1" eaLnBrk="1" hangingPunct="1"/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 smtClean="0"/>
          </a:p>
          <a:p>
            <a:pPr eaLnBrk="1" hangingPunct="1"/>
            <a:endParaRPr lang="de-DE" altLang="de-DE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SA#83,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955800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SA2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WG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  <a:endParaRPr lang="en-GB" altLang="ko-KR" sz="2400" dirty="0" smtClean="0"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Puneet Jain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Tao Sun, Andrew Bennett</a:t>
            </a:r>
          </a:p>
          <a:p>
            <a:pPr lvl="1"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dirty="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dirty="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dirty="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Irfan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Ali, Andrew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Bennett, Puneet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Jain,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LaeYoung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Kim,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Krisztian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Kiss,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Yannick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Lair and </a:t>
            </a:r>
            <a:r>
              <a:rPr lang="en-GB" altLang="de-DE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Tao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45920"/>
            <a:ext cx="8229600" cy="4480243"/>
          </a:xfrm>
        </p:spPr>
        <p:txBody>
          <a:bodyPr/>
          <a:lstStyle/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provided TSs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exception requests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>
              <a:solidFill>
                <a:srgbClr val="FF0000"/>
              </a:solidFill>
            </a:endParaRP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de-DE" altLang="de-DE" dirty="0">
                <a:solidFill>
                  <a:srgbClr val="FF0000"/>
                </a:solidFill>
              </a:rPr>
              <a:t>Consider stopping studies: </a:t>
            </a:r>
            <a:r>
              <a:rPr lang="en-GB" altLang="zh-CN" dirty="0" err="1"/>
              <a:t>FS_LLC_Mob</a:t>
            </a:r>
            <a:r>
              <a:rPr lang="en-GB" altLang="zh-CN" dirty="0"/>
              <a:t>, FS_EPS_URACE, </a:t>
            </a:r>
            <a:r>
              <a:rPr lang="en-US" altLang="zh-CN" dirty="0"/>
              <a:t>FS_ENTRADE</a:t>
            </a:r>
          </a:p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dirty="0">
                <a:solidFill>
                  <a:srgbClr val="FF0000"/>
                </a:solidFill>
              </a:rPr>
              <a:t>In addition </a:t>
            </a:r>
            <a:r>
              <a:rPr lang="en-US" altLang="zh-CN" dirty="0"/>
              <a:t>FS_FLADN</a:t>
            </a:r>
            <a:r>
              <a:rPr lang="en-US" altLang="zh-CN" dirty="0">
                <a:solidFill>
                  <a:srgbClr val="FF0000"/>
                </a:solidFill>
              </a:rPr>
              <a:t> should be stopped. </a:t>
            </a:r>
            <a:r>
              <a:rPr lang="en-US" altLang="zh-CN" dirty="0" smtClean="0">
                <a:solidFill>
                  <a:srgbClr val="FF0000"/>
                </a:solidFill>
              </a:rPr>
              <a:t>It never </a:t>
            </a:r>
            <a:r>
              <a:rPr lang="en-US" altLang="zh-CN" dirty="0">
                <a:solidFill>
                  <a:srgbClr val="FF0000"/>
                </a:solidFill>
              </a:rPr>
              <a:t>started as a study. </a:t>
            </a:r>
            <a:r>
              <a:rPr lang="en-US" altLang="zh-CN" dirty="0" smtClean="0">
                <a:solidFill>
                  <a:srgbClr val="FF0000"/>
                </a:solidFill>
              </a:rPr>
              <a:t>And 	is </a:t>
            </a:r>
            <a:r>
              <a:rPr lang="en-US" altLang="zh-CN" smtClean="0">
                <a:solidFill>
                  <a:srgbClr val="FF0000"/>
                </a:solidFill>
              </a:rPr>
              <a:t>now provided </a:t>
            </a:r>
            <a:r>
              <a:rPr lang="en-US" altLang="zh-CN" dirty="0">
                <a:solidFill>
                  <a:srgbClr val="FF0000"/>
                </a:solidFill>
              </a:rPr>
              <a:t>as a work item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85775" y="1454150"/>
            <a:ext cx="8175625" cy="4830763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400" dirty="0" smtClean="0"/>
              <a:t>New </a:t>
            </a:r>
            <a:r>
              <a:rPr lang="de-DE" altLang="de-DE" sz="2400" dirty="0"/>
              <a:t>SA2 </a:t>
            </a:r>
            <a:r>
              <a:rPr lang="de-DE" altLang="de-DE" sz="2400" dirty="0" smtClean="0"/>
              <a:t>leadership </a:t>
            </a:r>
            <a:r>
              <a:rPr lang="de-DE" altLang="de-DE" sz="2400" dirty="0"/>
              <a:t>elected during </a:t>
            </a:r>
            <a:r>
              <a:rPr lang="de-DE" altLang="de-DE" sz="2400" dirty="0" smtClean="0"/>
              <a:t>SA2#133:</a:t>
            </a:r>
          </a:p>
          <a:p>
            <a:pPr lvl="1" eaLnBrk="1" hangingPunct="1">
              <a:defRPr/>
            </a:pPr>
            <a:r>
              <a:rPr lang="de-DE" altLang="de-DE" sz="2000" dirty="0" smtClean="0"/>
              <a:t>Puneet Jain (Intel), Chairman</a:t>
            </a:r>
          </a:p>
          <a:p>
            <a:pPr lvl="1" eaLnBrk="1" hangingPunct="1">
              <a:defRPr/>
            </a:pPr>
            <a:r>
              <a:rPr lang="de-DE" altLang="de-DE" sz="2000" dirty="0" smtClean="0"/>
              <a:t>Tao Sun (China Mobile), Vice Chairman</a:t>
            </a:r>
          </a:p>
          <a:p>
            <a:pPr lvl="1" eaLnBrk="1" hangingPunct="1">
              <a:defRPr/>
            </a:pPr>
            <a:r>
              <a:rPr lang="de-DE" altLang="de-DE" sz="2000" dirty="0" smtClean="0"/>
              <a:t>Andrew </a:t>
            </a:r>
            <a:r>
              <a:rPr lang="de-DE" altLang="de-DE" sz="2000" dirty="0" smtClean="0"/>
              <a:t>Bennett </a:t>
            </a:r>
            <a:r>
              <a:rPr lang="de-DE" altLang="de-DE" sz="2000" dirty="0" smtClean="0"/>
              <a:t>(Samsung), Vice </a:t>
            </a:r>
            <a:r>
              <a:rPr lang="de-DE" altLang="de-DE" sz="2000" dirty="0"/>
              <a:t>C</a:t>
            </a:r>
            <a:r>
              <a:rPr lang="de-DE" altLang="de-DE" sz="2000" dirty="0" smtClean="0"/>
              <a:t>hairman</a:t>
            </a:r>
          </a:p>
          <a:p>
            <a:pPr marL="0" indent="0" eaLnBrk="1" hangingPunct="1">
              <a:buNone/>
              <a:defRPr/>
            </a:pPr>
            <a:endParaRPr lang="de-DE" altLang="de-DE" sz="2400" dirty="0" smtClean="0"/>
          </a:p>
          <a:p>
            <a:pPr eaLnBrk="1" hangingPunct="1">
              <a:defRPr/>
            </a:pPr>
            <a:endParaRPr lang="de-DE" altLang="de-DE" sz="2400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1) General Aspects (4/8)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#132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279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#132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1650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1450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1097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76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25</a:t>
            </a: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159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213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(+61 revised at SA WG2#133)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#133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276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#133</a:t>
            </a:r>
            <a:endParaRPr lang="en-GB" altLang="ko-KR" sz="20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1758</a:t>
            </a: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1626</a:t>
            </a: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1093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67</a:t>
            </a:r>
            <a:r>
              <a:rPr lang="en-US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10</a:t>
            </a:r>
            <a:r>
              <a:rPr lang="en-GB" altLang="ko-KR" sz="1400" dirty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25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171 </a:t>
            </a:r>
            <a:r>
              <a:rPr lang="en-US" altLang="ko-KR" sz="16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309</a:t>
            </a:r>
            <a:endParaRPr lang="en-US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754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31 May 2019</a:t>
            </a:r>
          </a:p>
        </p:txBody>
      </p:sp>
    </p:spTree>
    <p:extLst>
      <p:ext uri="{BB962C8B-B14F-4D97-AF65-F5344CB8AC3E}">
        <p14:creationId xmlns:p14="http://schemas.microsoft.com/office/powerpoint/2010/main" val="57294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3105408"/>
              </p:ext>
            </p:extLst>
          </p:nvPr>
        </p:nvGraphicFramePr>
        <p:xfrm>
          <a:off x="85059" y="1116419"/>
          <a:ext cx="8931349" cy="5114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097849"/>
              </p:ext>
            </p:extLst>
          </p:nvPr>
        </p:nvGraphicFramePr>
        <p:xfrm>
          <a:off x="427038" y="1127051"/>
          <a:ext cx="8716962" cy="5443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2123</TotalTime>
  <Words>4287</Words>
  <Application>Microsoft Office PowerPoint</Application>
  <PresentationFormat>On-screen Show (4:3)</PresentationFormat>
  <Paragraphs>723</Paragraphs>
  <Slides>51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2" baseType="lpstr">
      <vt:lpstr>Arial </vt:lpstr>
      <vt:lpstr>Gulim</vt:lpstr>
      <vt:lpstr>맑은 고딕</vt:lpstr>
      <vt:lpstr>SimSun</vt:lpstr>
      <vt:lpstr>SimSun</vt:lpstr>
      <vt:lpstr>Arial</vt:lpstr>
      <vt:lpstr>Arial Black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(1/2)</vt:lpstr>
      <vt:lpstr>2.2) Rel-15 Maintenance and Work (2/2)</vt:lpstr>
      <vt:lpstr>Contents</vt:lpstr>
      <vt:lpstr>2.3) Rel-16 and later Work and Maint. (1/23)</vt:lpstr>
      <vt:lpstr>2.3) Rel-16 and later Work and Maint. (2/23)</vt:lpstr>
      <vt:lpstr>PowerPoint Presentation</vt:lpstr>
      <vt:lpstr>2.3) Rel-16 and later Work and Maint. (4/23)</vt:lpstr>
      <vt:lpstr>2.3) Rel-16 and later Work and Maint. (5/23)</vt:lpstr>
      <vt:lpstr>2.3) Rel-16 and later Work and Maint. (6/23)</vt:lpstr>
      <vt:lpstr>2.3) Rel-16 and later Work and Maint. (7/23)</vt:lpstr>
      <vt:lpstr>2.3) Rel-16 and later Work and Maint. (8/23)</vt:lpstr>
      <vt:lpstr>2.3) Rel-16 and later Work and Maint. (9/23)</vt:lpstr>
      <vt:lpstr>2.3) Rel-16 and later Work and Maint. (10/23)</vt:lpstr>
      <vt:lpstr>2.3) Rel-16 and later Work and Maint. (11/23)</vt:lpstr>
      <vt:lpstr>2.3) Rel-16 and later Work and Maint. (12/23)</vt:lpstr>
      <vt:lpstr>2.3) Rel-16 and later Work and Maint. (13/23)</vt:lpstr>
      <vt:lpstr>2.3) Rel-16 and later Work and Maint. (14/23)</vt:lpstr>
      <vt:lpstr>2.3) Rel-16 and later Work and Maint. (15/23)</vt:lpstr>
      <vt:lpstr>2.3) Rel-16 and later Work and Maint. (16/23)</vt:lpstr>
      <vt:lpstr>2.3) Rel-16 and later Work and Maint. (17/23)</vt:lpstr>
      <vt:lpstr>2.3) Rel-16 and later Work and Maint. (18/23)</vt:lpstr>
      <vt:lpstr>2.3) Rel-16 and later Work and Maint. (19/23)</vt:lpstr>
      <vt:lpstr>2.3) Rel-16 and later Work and Maint. (20/23)</vt:lpstr>
      <vt:lpstr>2.3) Rel-16 and later Work and Maint. (21/23)</vt:lpstr>
      <vt:lpstr>2.3) Rel-16 and later Work and Maint. (22/23)</vt:lpstr>
      <vt:lpstr>2.3) Rel-16 and later Work and Maint. (23/23)</vt:lpstr>
      <vt:lpstr>Contents</vt:lpstr>
      <vt:lpstr>2.4) New and Updated WIDs/SIDs and Exceptions - 1</vt:lpstr>
      <vt:lpstr>2.4) New and Updated WIDs/SIDs and Exceptions - 2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Frank6</cp:lastModifiedBy>
  <cp:revision>1029</cp:revision>
  <dcterms:created xsi:type="dcterms:W3CDTF">2008-08-30T09:32:10Z</dcterms:created>
  <dcterms:modified xsi:type="dcterms:W3CDTF">2019-05-31T13:34:40Z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